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5"/>
  </p:sldMasterIdLst>
  <p:notesMasterIdLst>
    <p:notesMasterId r:id="rId36"/>
  </p:notesMasterIdLst>
  <p:handoutMasterIdLst>
    <p:handoutMasterId r:id="rId37"/>
  </p:handoutMasterIdLst>
  <p:sldIdLst>
    <p:sldId id="286" r:id="rId6"/>
    <p:sldId id="334" r:id="rId7"/>
    <p:sldId id="300" r:id="rId8"/>
    <p:sldId id="364" r:id="rId9"/>
    <p:sldId id="366" r:id="rId10"/>
    <p:sldId id="367" r:id="rId11"/>
    <p:sldId id="368" r:id="rId12"/>
    <p:sldId id="365" r:id="rId13"/>
    <p:sldId id="369" r:id="rId14"/>
    <p:sldId id="370" r:id="rId15"/>
    <p:sldId id="371" r:id="rId16"/>
    <p:sldId id="372" r:id="rId17"/>
    <p:sldId id="374" r:id="rId18"/>
    <p:sldId id="373" r:id="rId19"/>
    <p:sldId id="375" r:id="rId20"/>
    <p:sldId id="376" r:id="rId21"/>
    <p:sldId id="377" r:id="rId22"/>
    <p:sldId id="378" r:id="rId23"/>
    <p:sldId id="379" r:id="rId24"/>
    <p:sldId id="380" r:id="rId25"/>
    <p:sldId id="381" r:id="rId26"/>
    <p:sldId id="382" r:id="rId27"/>
    <p:sldId id="388" r:id="rId28"/>
    <p:sldId id="383" r:id="rId29"/>
    <p:sldId id="384" r:id="rId30"/>
    <p:sldId id="385" r:id="rId31"/>
    <p:sldId id="386" r:id="rId32"/>
    <p:sldId id="387" r:id="rId33"/>
    <p:sldId id="363" r:id="rId34"/>
    <p:sldId id="324" r:id="rId35"/>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28">
          <p15:clr>
            <a:srgbClr val="A4A3A4"/>
          </p15:clr>
        </p15:guide>
        <p15:guide id="3" pos="2823">
          <p15:clr>
            <a:srgbClr val="A4A3A4"/>
          </p15:clr>
        </p15:guide>
        <p15:guide id="4" pos="2880">
          <p15:clr>
            <a:srgbClr val="A4A3A4"/>
          </p15:clr>
        </p15:guide>
        <p15:guide id="5" pos="288">
          <p15:clr>
            <a:srgbClr val="A4A3A4"/>
          </p15:clr>
        </p15:guide>
        <p15:guide id="6" pos="54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ge" initials="LG" lastIdx="16" clrIdx="0"/>
  <p:cmAuthor id="1" name="Reded Tinoco, Bruno Cristiano" initials="RTBC" lastIdx="2" clrIdx="1">
    <p:extLst>
      <p:ext uri="{19B8F6BF-5375-455C-9EA6-DF929625EA0E}">
        <p15:presenceInfo xmlns:p15="http://schemas.microsoft.com/office/powerpoint/2012/main" userId="S-1-5-21-507921405-764733703-1708537768-1148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9B5"/>
    <a:srgbClr val="0E72A7"/>
    <a:srgbClr val="008AC9"/>
    <a:srgbClr val="3594E8"/>
    <a:srgbClr val="1083CF"/>
    <a:srgbClr val="1187A0"/>
    <a:srgbClr val="131E59"/>
    <a:srgbClr val="2649FF"/>
    <a:srgbClr val="192C6C"/>
    <a:srgbClr val="CFF1F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74914" autoAdjust="0"/>
  </p:normalViewPr>
  <p:slideViewPr>
    <p:cSldViewPr snapToGrid="0" snapToObjects="1">
      <p:cViewPr varScale="1">
        <p:scale>
          <a:sx n="78" d="100"/>
          <a:sy n="78" d="100"/>
        </p:scale>
        <p:origin x="990" y="72"/>
      </p:cViewPr>
      <p:guideLst>
        <p:guide orient="horz" pos="1620"/>
        <p:guide pos="2928"/>
        <p:guide pos="2823"/>
        <p:guide pos="2880"/>
        <p:guide pos="288"/>
        <p:guide pos="5480"/>
      </p:guideLst>
    </p:cSldViewPr>
  </p:slideViewPr>
  <p:outlineViewPr>
    <p:cViewPr>
      <p:scale>
        <a:sx n="33" d="100"/>
        <a:sy n="33" d="100"/>
      </p:scale>
      <p:origin x="0" y="2376"/>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843D26-F355-3844-A4EF-19D4FD875597}" type="datetimeFigureOut">
              <a:rPr lang="de-DE" smtClean="0"/>
              <a:pPr/>
              <a:t>29.01.2017</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AF8682-5238-744E-880D-1D2793086B27}" type="slidenum">
              <a:rPr lang="de-DE" smtClean="0"/>
              <a:pPr/>
              <a:t>‹#›</a:t>
            </a:fld>
            <a:endParaRPr lang="de-DE" dirty="0"/>
          </a:p>
        </p:txBody>
      </p:sp>
    </p:spTree>
    <p:extLst>
      <p:ext uri="{BB962C8B-B14F-4D97-AF65-F5344CB8AC3E}">
        <p14:creationId xmlns:p14="http://schemas.microsoft.com/office/powerpoint/2010/main" val="1863735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CFE12-C1FB-D740-8B6C-AFB72D5D4002}" type="datetimeFigureOut">
              <a:rPr lang="de-DE" smtClean="0"/>
              <a:pPr/>
              <a:t>29.01.2017</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0BA478-331B-4C41-B0D5-A69E59A4437F}" type="slidenum">
              <a:rPr lang="de-DE" smtClean="0"/>
              <a:pPr/>
              <a:t>‹#›</a:t>
            </a:fld>
            <a:endParaRPr lang="de-DE" dirty="0"/>
          </a:p>
        </p:txBody>
      </p:sp>
    </p:spTree>
    <p:extLst>
      <p:ext uri="{BB962C8B-B14F-4D97-AF65-F5344CB8AC3E}">
        <p14:creationId xmlns:p14="http://schemas.microsoft.com/office/powerpoint/2010/main" val="18324039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adoop.apache.org/docs/current/hadoop-project-dist/hadoop-hdfs/HdfsDesign.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hadoop.apache.org/docs/current/hadoop-yarn/hadoop-yarn-site/YARN.html"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hive.apache.org/" TargetMode="External"/><Relationship Id="rId13" Type="http://schemas.openxmlformats.org/officeDocument/2006/relationships/hyperlink" Target="http://zookeeper.apache.org/" TargetMode="External"/><Relationship Id="rId3" Type="http://schemas.openxmlformats.org/officeDocument/2006/relationships/hyperlink" Target="http://incubator.apache.org/ambari/" TargetMode="External"/><Relationship Id="rId7" Type="http://schemas.openxmlformats.org/officeDocument/2006/relationships/hyperlink" Target="http://hbase.apache.org/" TargetMode="External"/><Relationship Id="rId12" Type="http://schemas.openxmlformats.org/officeDocument/2006/relationships/hyperlink" Target="http://tez.incubator.apache.org/"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incubator.apache.org/chukwa/" TargetMode="External"/><Relationship Id="rId11" Type="http://schemas.openxmlformats.org/officeDocument/2006/relationships/hyperlink" Target="http://spark.incubator.apache.org/" TargetMode="External"/><Relationship Id="rId5" Type="http://schemas.openxmlformats.org/officeDocument/2006/relationships/hyperlink" Target="http://cassandra.apache.org/" TargetMode="External"/><Relationship Id="rId10" Type="http://schemas.openxmlformats.org/officeDocument/2006/relationships/hyperlink" Target="http://pig.apache.org/" TargetMode="External"/><Relationship Id="rId4" Type="http://schemas.openxmlformats.org/officeDocument/2006/relationships/hyperlink" Target="http://avro.apache.org/" TargetMode="External"/><Relationship Id="rId9" Type="http://schemas.openxmlformats.org/officeDocument/2006/relationships/hyperlink" Target="http://mahout.apache.or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www.cloudera.com/content/cloudera/en/products-and-services/cdh.html" TargetMode="External"/><Relationship Id="rId13" Type="http://schemas.openxmlformats.org/officeDocument/2006/relationships/hyperlink" Target="https://blogs.apache.org/foundation/entry/the_apache_software_foundation_announces75" TargetMode="External"/><Relationship Id="rId3" Type="http://schemas.openxmlformats.org/officeDocument/2006/relationships/hyperlink" Target="http://lucene.apache.org/solr/" TargetMode="External"/><Relationship Id="rId7" Type="http://schemas.openxmlformats.org/officeDocument/2006/relationships/hyperlink" Target="http://pig.apache.org/" TargetMode="External"/><Relationship Id="rId12" Type="http://schemas.openxmlformats.org/officeDocument/2006/relationships/hyperlink" Target="https://flume.apache.or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pt.wikipedia.org/wiki/REST" TargetMode="External"/><Relationship Id="rId11" Type="http://schemas.openxmlformats.org/officeDocument/2006/relationships/hyperlink" Target="http://www.cloudera.com/" TargetMode="External"/><Relationship Id="rId5" Type="http://schemas.openxmlformats.org/officeDocument/2006/relationships/hyperlink" Target="http://lucene.apache.org/core/" TargetMode="External"/><Relationship Id="rId10" Type="http://schemas.openxmlformats.org/officeDocument/2006/relationships/hyperlink" Target="http://computerworld.uol.com.br/tecnologia/2012/02/17/hadoop-conquista-ti-das-companhias/" TargetMode="External"/><Relationship Id="rId4" Type="http://schemas.openxmlformats.org/officeDocument/2006/relationships/hyperlink" Target="http://lucene.apache.org/" TargetMode="External"/><Relationship Id="rId9" Type="http://schemas.openxmlformats.org/officeDocument/2006/relationships/hyperlink" Target="http://bigtop.apache.org/" TargetMode="External"/><Relationship Id="rId14" Type="http://schemas.openxmlformats.org/officeDocument/2006/relationships/hyperlink" Target="http://en.wikipedia.org/wiki/Column-oriented_DBM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pt-BR" dirty="0" smtClean="0"/>
          </a:p>
          <a:p>
            <a:endParaRPr lang="pt-BR" dirty="0" smtClean="0"/>
          </a:p>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2</a:t>
            </a:fld>
            <a:endParaRPr lang="de-DE" dirty="0"/>
          </a:p>
        </p:txBody>
      </p:sp>
    </p:spTree>
    <p:extLst>
      <p:ext uri="{BB962C8B-B14F-4D97-AF65-F5344CB8AC3E}">
        <p14:creationId xmlns:p14="http://schemas.microsoft.com/office/powerpoint/2010/main" val="97286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Se as pessoas pararem de usar o </a:t>
            </a:r>
            <a:r>
              <a:rPr lang="pt-BR" dirty="0" err="1" smtClean="0"/>
              <a:t>MapReduce</a:t>
            </a:r>
            <a:r>
              <a:rPr lang="pt-BR" dirty="0" smtClean="0"/>
              <a:t> e o HDFS, vamos deixá-los desaparecer, não somos religiosos sobre isso . </a:t>
            </a:r>
          </a:p>
          <a:p>
            <a:endParaRPr lang="en-US" dirty="0" smtClean="0">
              <a:latin typeface="Calibri" charset="0"/>
              <a:cs typeface="Calibri" charset="0"/>
            </a:endParaRPr>
          </a:p>
          <a:p>
            <a:r>
              <a:rPr lang="pt-BR" sz="1200" dirty="0" smtClean="0">
                <a:latin typeface="Calibri" charset="0"/>
                <a:ea typeface="Calibri" charset="0"/>
                <a:cs typeface="Calibri" charset="0"/>
              </a:rPr>
              <a:t>Enquanto for open source, poderemos trazê-la para esta plataforma .</a:t>
            </a:r>
            <a:endParaRPr lang="pt-BR" dirty="0" smtClean="0"/>
          </a:p>
          <a:p>
            <a:endParaRPr lang="en-US" dirty="0" smtClean="0">
              <a:latin typeface="Calibri" charset="0"/>
              <a:ea typeface="Calibri" charset="0"/>
              <a:cs typeface="Calibri" charset="0"/>
            </a:endParaRPr>
          </a:p>
          <a:p>
            <a:r>
              <a:rPr lang="en-US" dirty="0" smtClean="0">
                <a:latin typeface="Calibri" charset="0"/>
                <a:ea typeface="Calibri" charset="0"/>
                <a:cs typeface="Calibri" charset="0"/>
              </a:rPr>
              <a:t>Doug Cutting </a:t>
            </a:r>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13</a:t>
            </a:fld>
            <a:endParaRPr lang="de-DE" dirty="0"/>
          </a:p>
        </p:txBody>
      </p:sp>
    </p:spTree>
    <p:extLst>
      <p:ext uri="{BB962C8B-B14F-4D97-AF65-F5344CB8AC3E}">
        <p14:creationId xmlns:p14="http://schemas.microsoft.com/office/powerpoint/2010/main" val="47135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HDP </a:t>
            </a:r>
            <a:r>
              <a:rPr lang="pt-BR" dirty="0" err="1" smtClean="0"/>
              <a:t>horton</a:t>
            </a:r>
            <a:r>
              <a:rPr lang="pt-BR" baseline="0" dirty="0" smtClean="0"/>
              <a:t> data </a:t>
            </a:r>
            <a:r>
              <a:rPr lang="pt-BR" baseline="0" dirty="0" err="1" smtClean="0"/>
              <a:t>plataform</a:t>
            </a:r>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16</a:t>
            </a:fld>
            <a:endParaRPr lang="de-DE" dirty="0"/>
          </a:p>
        </p:txBody>
      </p:sp>
    </p:spTree>
    <p:extLst>
      <p:ext uri="{BB962C8B-B14F-4D97-AF65-F5344CB8AC3E}">
        <p14:creationId xmlns:p14="http://schemas.microsoft.com/office/powerpoint/2010/main" val="344149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18</a:t>
            </a:fld>
            <a:endParaRPr lang="de-DE" dirty="0"/>
          </a:p>
        </p:txBody>
      </p:sp>
    </p:spTree>
    <p:extLst>
      <p:ext uri="{BB962C8B-B14F-4D97-AF65-F5344CB8AC3E}">
        <p14:creationId xmlns:p14="http://schemas.microsoft.com/office/powerpoint/2010/main" val="197347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22</a:t>
            </a:fld>
            <a:endParaRPr lang="de-DE" dirty="0"/>
          </a:p>
        </p:txBody>
      </p:sp>
    </p:spTree>
    <p:extLst>
      <p:ext uri="{BB962C8B-B14F-4D97-AF65-F5344CB8AC3E}">
        <p14:creationId xmlns:p14="http://schemas.microsoft.com/office/powerpoint/2010/main" val="2819244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sz="1200" dirty="0" smtClean="0">
                <a:latin typeface="Calibri" charset="0"/>
                <a:ea typeface="Calibri" charset="0"/>
                <a:cs typeface="Calibri" charset="0"/>
              </a:rPr>
              <a:t>something that exists only in </a:t>
            </a:r>
            <a:br>
              <a:rPr lang="en-US" sz="1200" dirty="0" smtClean="0">
                <a:latin typeface="Calibri" charset="0"/>
                <a:ea typeface="Calibri" charset="0"/>
                <a:cs typeface="Calibri" charset="0"/>
              </a:rPr>
            </a:br>
            <a:r>
              <a:rPr lang="en-US" sz="1200" dirty="0" smtClean="0">
                <a:latin typeface="Calibri" charset="0"/>
                <a:ea typeface="Calibri" charset="0"/>
                <a:cs typeface="Calibri" charset="0"/>
              </a:rPr>
              <a:t>the imagination and is not </a:t>
            </a:r>
            <a:br>
              <a:rPr lang="en-US" sz="1200" dirty="0" smtClean="0">
                <a:latin typeface="Calibri" charset="0"/>
                <a:ea typeface="Calibri" charset="0"/>
                <a:cs typeface="Calibri" charset="0"/>
              </a:rPr>
            </a:br>
            <a:r>
              <a:rPr lang="en-US" sz="1200" dirty="0" smtClean="0">
                <a:latin typeface="Calibri" charset="0"/>
                <a:ea typeface="Calibri" charset="0"/>
                <a:cs typeface="Calibri" charset="0"/>
              </a:rPr>
              <a:t>possible in reality</a:t>
            </a:r>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28</a:t>
            </a:fld>
            <a:endParaRPr lang="de-DE" dirty="0"/>
          </a:p>
        </p:txBody>
      </p:sp>
    </p:spTree>
    <p:extLst>
      <p:ext uri="{BB962C8B-B14F-4D97-AF65-F5344CB8AC3E}">
        <p14:creationId xmlns:p14="http://schemas.microsoft.com/office/powerpoint/2010/main" val="3768470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b="0" i="0" kern="1200" dirty="0" smtClean="0">
                <a:solidFill>
                  <a:schemeClr val="tx1"/>
                </a:solidFill>
                <a:latin typeface="+mn-lt"/>
                <a:ea typeface="+mn-ea"/>
                <a:cs typeface="+mn-cs"/>
              </a:rPr>
              <a:t>Enquanto 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foi criado em 2006, o interesse pelo conceito de "Big Data" atingiu um pico entre 2011 e 2014. </a:t>
            </a:r>
          </a:p>
          <a:p>
            <a:endParaRPr lang="pt-BR" sz="1200" b="1" i="0" kern="1200" dirty="0" smtClean="0">
              <a:solidFill>
                <a:schemeClr val="tx1"/>
              </a:solidFill>
              <a:latin typeface="+mn-lt"/>
              <a:ea typeface="+mn-ea"/>
              <a:cs typeface="+mn-cs"/>
            </a:endParaRPr>
          </a:p>
          <a:p>
            <a:r>
              <a:rPr lang="pt-BR" sz="1200" b="1" i="0" kern="1200" dirty="0" err="1" smtClean="0">
                <a:solidFill>
                  <a:schemeClr val="tx1"/>
                </a:solidFill>
                <a:latin typeface="+mn-lt"/>
                <a:ea typeface="+mn-ea"/>
                <a:cs typeface="+mn-cs"/>
              </a:rPr>
              <a:t>Hadoop</a:t>
            </a:r>
            <a:r>
              <a:rPr lang="pt-BR" sz="1200" b="1" i="0" kern="1200" dirty="0" smtClean="0">
                <a:solidFill>
                  <a:schemeClr val="tx1"/>
                </a:solidFill>
                <a:latin typeface="+mn-lt"/>
                <a:ea typeface="+mn-ea"/>
                <a:cs typeface="+mn-cs"/>
              </a:rPr>
              <a:t> </a:t>
            </a:r>
            <a:r>
              <a:rPr lang="pt-BR" sz="1200" b="1" i="0" kern="1200" dirty="0" err="1" smtClean="0">
                <a:solidFill>
                  <a:schemeClr val="tx1"/>
                </a:solidFill>
                <a:latin typeface="+mn-lt"/>
                <a:ea typeface="+mn-ea"/>
                <a:cs typeface="+mn-cs"/>
              </a:rPr>
              <a:t>Common</a:t>
            </a:r>
            <a:r>
              <a:rPr lang="pt-BR" sz="1200" b="1" i="0" kern="1200" dirty="0" smtClean="0">
                <a:solidFill>
                  <a:schemeClr val="tx1"/>
                </a:solidFill>
                <a:latin typeface="+mn-lt"/>
                <a:ea typeface="+mn-ea"/>
                <a:cs typeface="+mn-cs"/>
              </a:rPr>
              <a:t> -</a:t>
            </a:r>
            <a:r>
              <a:rPr lang="pt-BR" sz="1200" b="0" i="0" kern="1200" dirty="0" smtClean="0">
                <a:solidFill>
                  <a:schemeClr val="tx1"/>
                </a:solidFill>
                <a:latin typeface="+mn-lt"/>
                <a:ea typeface="+mn-ea"/>
                <a:cs typeface="+mn-cs"/>
              </a:rPr>
              <a:t> Contém as bibliotecas e arquivos comuns e necessários para todos os módulos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a:t>
            </a:r>
          </a:p>
          <a:p>
            <a:r>
              <a:rPr lang="pt-BR" sz="1200" b="1" i="0" kern="1200" dirty="0" err="1" smtClean="0">
                <a:solidFill>
                  <a:schemeClr val="tx1"/>
                </a:solidFill>
                <a:latin typeface="+mn-lt"/>
                <a:ea typeface="+mn-ea"/>
                <a:cs typeface="+mn-cs"/>
              </a:rPr>
              <a:t>Hadoop</a:t>
            </a:r>
            <a:r>
              <a:rPr lang="pt-BR" sz="1200" b="1" i="0" kern="1200" dirty="0" smtClean="0">
                <a:solidFill>
                  <a:schemeClr val="tx1"/>
                </a:solidFill>
                <a:latin typeface="+mn-lt"/>
                <a:ea typeface="+mn-ea"/>
                <a:cs typeface="+mn-cs"/>
              </a:rPr>
              <a:t> </a:t>
            </a:r>
            <a:r>
              <a:rPr lang="pt-BR" sz="1200" b="1" i="0" kern="1200" dirty="0" err="1" smtClean="0">
                <a:solidFill>
                  <a:schemeClr val="tx1"/>
                </a:solidFill>
                <a:latin typeface="+mn-lt"/>
                <a:ea typeface="+mn-ea"/>
                <a:cs typeface="+mn-cs"/>
              </a:rPr>
              <a:t>Distributed</a:t>
            </a:r>
            <a:r>
              <a:rPr lang="pt-BR" sz="1200" b="1" i="0" kern="1200" dirty="0" smtClean="0">
                <a:solidFill>
                  <a:schemeClr val="tx1"/>
                </a:solidFill>
                <a:latin typeface="+mn-lt"/>
                <a:ea typeface="+mn-ea"/>
                <a:cs typeface="+mn-cs"/>
              </a:rPr>
              <a:t> File System (HDFS) -</a:t>
            </a:r>
            <a:r>
              <a:rPr lang="pt-BR" sz="1200" b="0" i="0" kern="1200" dirty="0" smtClean="0">
                <a:solidFill>
                  <a:schemeClr val="tx1"/>
                </a:solidFill>
                <a:latin typeface="+mn-lt"/>
                <a:ea typeface="+mn-ea"/>
                <a:cs typeface="+mn-cs"/>
              </a:rPr>
              <a:t> Sistema de arquivos distribuído que armazena dados em máquinas dentro do cluster, sob demanda, permitindo uma largura de banda muito grande em todo o cluster.</a:t>
            </a:r>
          </a:p>
          <a:p>
            <a:r>
              <a:rPr lang="pt-BR" sz="1200" b="1" i="0" kern="1200" dirty="0" err="1" smtClean="0">
                <a:solidFill>
                  <a:schemeClr val="tx1"/>
                </a:solidFill>
                <a:latin typeface="+mn-lt"/>
                <a:ea typeface="+mn-ea"/>
                <a:cs typeface="+mn-cs"/>
              </a:rPr>
              <a:t>Hadoop</a:t>
            </a:r>
            <a:r>
              <a:rPr lang="pt-BR" sz="1200" b="1" i="0" kern="1200" dirty="0" smtClean="0">
                <a:solidFill>
                  <a:schemeClr val="tx1"/>
                </a:solidFill>
                <a:latin typeface="+mn-lt"/>
                <a:ea typeface="+mn-ea"/>
                <a:cs typeface="+mn-cs"/>
              </a:rPr>
              <a:t> </a:t>
            </a:r>
            <a:r>
              <a:rPr lang="pt-BR" sz="1200" b="1" i="0" kern="1200" dirty="0" err="1" smtClean="0">
                <a:solidFill>
                  <a:schemeClr val="tx1"/>
                </a:solidFill>
                <a:latin typeface="+mn-lt"/>
                <a:ea typeface="+mn-ea"/>
                <a:cs typeface="+mn-cs"/>
              </a:rPr>
              <a:t>Yarn</a:t>
            </a:r>
            <a:r>
              <a:rPr lang="pt-BR" sz="1200" b="1" i="0" kern="1200" dirty="0" smtClean="0">
                <a:solidFill>
                  <a:schemeClr val="tx1"/>
                </a:solidFill>
                <a:latin typeface="+mn-lt"/>
                <a:ea typeface="+mn-ea"/>
                <a:cs typeface="+mn-cs"/>
              </a:rPr>
              <a:t> -</a:t>
            </a:r>
            <a:r>
              <a:rPr lang="pt-BR" sz="1200" b="0" i="0" kern="1200" dirty="0" smtClean="0">
                <a:solidFill>
                  <a:schemeClr val="tx1"/>
                </a:solidFill>
                <a:latin typeface="+mn-lt"/>
                <a:ea typeface="+mn-ea"/>
                <a:cs typeface="+mn-cs"/>
              </a:rPr>
              <a:t> Trata-se de uma plataforma de gerenciamento de recursos responsável pelo gerenciamento dos recursos computacionais em cluster, assim como pelo agendamento dos recursos.</a:t>
            </a:r>
          </a:p>
          <a:p>
            <a:r>
              <a:rPr lang="pt-BR" sz="1200" b="1" i="0" kern="1200" dirty="0" err="1" smtClean="0">
                <a:solidFill>
                  <a:schemeClr val="tx1"/>
                </a:solidFill>
                <a:latin typeface="+mn-lt"/>
                <a:ea typeface="+mn-ea"/>
                <a:cs typeface="+mn-cs"/>
              </a:rPr>
              <a:t>Hadoop</a:t>
            </a:r>
            <a:r>
              <a:rPr lang="pt-BR" sz="1200" b="1" i="0" kern="1200" dirty="0" smtClean="0">
                <a:solidFill>
                  <a:schemeClr val="tx1"/>
                </a:solidFill>
                <a:latin typeface="+mn-lt"/>
                <a:ea typeface="+mn-ea"/>
                <a:cs typeface="+mn-cs"/>
              </a:rPr>
              <a:t> </a:t>
            </a:r>
            <a:r>
              <a:rPr lang="pt-BR" sz="1200" b="1" i="0" kern="1200" dirty="0" err="1" smtClean="0">
                <a:solidFill>
                  <a:schemeClr val="tx1"/>
                </a:solidFill>
                <a:latin typeface="+mn-lt"/>
                <a:ea typeface="+mn-ea"/>
                <a:cs typeface="+mn-cs"/>
              </a:rPr>
              <a:t>MapReduce</a:t>
            </a:r>
            <a:r>
              <a:rPr lang="pt-BR" sz="1200" b="1" i="0" kern="1200" dirty="0" smtClean="0">
                <a:solidFill>
                  <a:schemeClr val="tx1"/>
                </a:solidFill>
                <a:latin typeface="+mn-lt"/>
                <a:ea typeface="+mn-ea"/>
                <a:cs typeface="+mn-cs"/>
              </a:rPr>
              <a:t> -</a:t>
            </a:r>
            <a:r>
              <a:rPr lang="pt-BR" sz="1200" b="0" i="0" kern="1200" dirty="0" smtClean="0">
                <a:solidFill>
                  <a:schemeClr val="tx1"/>
                </a:solidFill>
                <a:latin typeface="+mn-lt"/>
                <a:ea typeface="+mn-ea"/>
                <a:cs typeface="+mn-cs"/>
              </a:rPr>
              <a:t> Modelo de programação para processamento em larga escala.</a:t>
            </a:r>
          </a:p>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4</a:t>
            </a:fld>
            <a:endParaRPr lang="de-DE" dirty="0"/>
          </a:p>
        </p:txBody>
      </p:sp>
    </p:spTree>
    <p:extLst>
      <p:ext uri="{BB962C8B-B14F-4D97-AF65-F5344CB8AC3E}">
        <p14:creationId xmlns:p14="http://schemas.microsoft.com/office/powerpoint/2010/main" val="20443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b="0" i="0" kern="1200" dirty="0" smtClean="0">
                <a:solidFill>
                  <a:schemeClr val="tx1"/>
                </a:solidFill>
                <a:latin typeface="+mn-lt"/>
                <a:ea typeface="+mn-ea"/>
                <a:cs typeface="+mn-cs"/>
              </a:rPr>
              <a:t>O Sistema de Arquivos Distribuídos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(HDFS) é um sistema de arquivos distribuídos projetado para rodar em hardware de commodities. Tem muitas semelhanças com os sistemas de arquivos distribuídos existentes. No entanto, as diferenças de outros sistemas de arquivos distribuídos são significativas. O HDFS é altamente tolerante a falhas e foi projetado para ser implantado em hardware de baixo custo. O HDFS fornece acesso de alto rendimento aos dados do aplicativo e é adequado para aplicativos que possuem grandes conjuntos de dados. O HDFS relaxa alguns requisitos POSIX para permitir o acesso em fluxo contínuo aos dados do sistema de arquivos. HDFS foi construído originalmente como a infra-estrutura para o projeto do Search </a:t>
            </a:r>
            <a:r>
              <a:rPr lang="pt-BR" sz="1200" b="0" i="0" kern="1200" dirty="0" err="1" smtClean="0">
                <a:solidFill>
                  <a:schemeClr val="tx1"/>
                </a:solidFill>
                <a:latin typeface="+mn-lt"/>
                <a:ea typeface="+mn-ea"/>
                <a:cs typeface="+mn-cs"/>
              </a:rPr>
              <a:t>Engine</a:t>
            </a:r>
            <a:r>
              <a:rPr lang="pt-BR" sz="1200" b="0" i="0" kern="1200" dirty="0" smtClean="0">
                <a:solidFill>
                  <a:schemeClr val="tx1"/>
                </a:solidFill>
                <a:latin typeface="+mn-lt"/>
                <a:ea typeface="+mn-ea"/>
                <a:cs typeface="+mn-cs"/>
              </a:rPr>
              <a:t> do Web de Apache </a:t>
            </a:r>
            <a:r>
              <a:rPr lang="pt-BR" sz="1200" b="0" i="0" kern="1200" dirty="0" err="1" smtClean="0">
                <a:solidFill>
                  <a:schemeClr val="tx1"/>
                </a:solidFill>
                <a:latin typeface="+mn-lt"/>
                <a:ea typeface="+mn-ea"/>
                <a:cs typeface="+mn-cs"/>
              </a:rPr>
              <a:t>Nutch</a:t>
            </a:r>
            <a:r>
              <a:rPr lang="pt-BR" sz="1200" b="0" i="0" kern="1200" dirty="0" smtClean="0">
                <a:solidFill>
                  <a:schemeClr val="tx1"/>
                </a:solidFill>
                <a:latin typeface="+mn-lt"/>
                <a:ea typeface="+mn-ea"/>
                <a:cs typeface="+mn-cs"/>
              </a:rPr>
              <a:t>. HDFS faz parte do projeto Apache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Core</a:t>
            </a:r>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5</a:t>
            </a:fld>
            <a:endParaRPr lang="de-DE" dirty="0"/>
          </a:p>
        </p:txBody>
      </p:sp>
    </p:spTree>
    <p:extLst>
      <p:ext uri="{BB962C8B-B14F-4D97-AF65-F5344CB8AC3E}">
        <p14:creationId xmlns:p14="http://schemas.microsoft.com/office/powerpoint/2010/main" val="213887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A idéia fundamental do YARN é dividir as funcionalidades de gerenciamento de recursos e programação de tarefas / monitoramento em </a:t>
            </a:r>
            <a:r>
              <a:rPr lang="pt-BR" sz="1200" b="0" i="0" kern="1200" dirty="0" err="1" smtClean="0">
                <a:solidFill>
                  <a:schemeClr val="tx1"/>
                </a:solidFill>
                <a:latin typeface="+mn-lt"/>
                <a:ea typeface="+mn-ea"/>
                <a:cs typeface="+mn-cs"/>
              </a:rPr>
              <a:t>daemons</a:t>
            </a:r>
            <a:r>
              <a:rPr lang="pt-BR" sz="1200" b="0" i="0" kern="1200" dirty="0" smtClean="0">
                <a:solidFill>
                  <a:schemeClr val="tx1"/>
                </a:solidFill>
                <a:latin typeface="+mn-lt"/>
                <a:ea typeface="+mn-ea"/>
                <a:cs typeface="+mn-cs"/>
              </a:rPr>
              <a:t> separados. A idéia é ter um </a:t>
            </a:r>
            <a:r>
              <a:rPr lang="pt-BR" sz="1200" b="0" i="0" kern="1200" dirty="0" err="1" smtClean="0">
                <a:solidFill>
                  <a:schemeClr val="tx1"/>
                </a:solidFill>
                <a:latin typeface="+mn-lt"/>
                <a:ea typeface="+mn-ea"/>
                <a:cs typeface="+mn-cs"/>
              </a:rPr>
              <a:t>ResourceManager</a:t>
            </a:r>
            <a:r>
              <a:rPr lang="pt-BR" sz="1200" b="0" i="0" kern="1200" dirty="0" smtClean="0">
                <a:solidFill>
                  <a:schemeClr val="tx1"/>
                </a:solidFill>
                <a:latin typeface="+mn-lt"/>
                <a:ea typeface="+mn-ea"/>
                <a:cs typeface="+mn-cs"/>
              </a:rPr>
              <a:t> global ( </a:t>
            </a:r>
            <a:r>
              <a:rPr lang="pt-BR" sz="1200" b="0" i="1" kern="1200" dirty="0" smtClean="0">
                <a:solidFill>
                  <a:schemeClr val="tx1"/>
                </a:solidFill>
                <a:latin typeface="+mn-lt"/>
                <a:ea typeface="+mn-ea"/>
                <a:cs typeface="+mn-cs"/>
              </a:rPr>
              <a:t>RM</a:t>
            </a:r>
            <a:r>
              <a:rPr lang="pt-BR" sz="1200" b="0" i="0" kern="1200" dirty="0" smtClean="0">
                <a:solidFill>
                  <a:schemeClr val="tx1"/>
                </a:solidFill>
                <a:latin typeface="+mn-lt"/>
                <a:ea typeface="+mn-ea"/>
                <a:cs typeface="+mn-cs"/>
              </a:rPr>
              <a:t> ) e </a:t>
            </a:r>
            <a:r>
              <a:rPr lang="pt-BR" sz="1200" b="0" i="0" kern="1200" dirty="0" err="1" smtClean="0">
                <a:solidFill>
                  <a:schemeClr val="tx1"/>
                </a:solidFill>
                <a:latin typeface="+mn-lt"/>
                <a:ea typeface="+mn-ea"/>
                <a:cs typeface="+mn-cs"/>
              </a:rPr>
              <a:t>ApplicationMaster</a:t>
            </a:r>
            <a:r>
              <a:rPr lang="pt-BR" sz="1200" b="0" i="0" kern="1200" dirty="0" smtClean="0">
                <a:solidFill>
                  <a:schemeClr val="tx1"/>
                </a:solidFill>
                <a:latin typeface="+mn-lt"/>
                <a:ea typeface="+mn-ea"/>
                <a:cs typeface="+mn-cs"/>
              </a:rPr>
              <a:t> por aplicativo ( </a:t>
            </a:r>
            <a:r>
              <a:rPr lang="pt-BR" sz="1200" b="0" i="1" kern="1200" dirty="0" smtClean="0">
                <a:solidFill>
                  <a:schemeClr val="tx1"/>
                </a:solidFill>
                <a:latin typeface="+mn-lt"/>
                <a:ea typeface="+mn-ea"/>
                <a:cs typeface="+mn-cs"/>
              </a:rPr>
              <a:t>AM</a:t>
            </a:r>
            <a:r>
              <a:rPr lang="pt-BR" sz="1200" b="0" i="0" kern="1200" dirty="0" smtClean="0">
                <a:solidFill>
                  <a:schemeClr val="tx1"/>
                </a:solidFill>
                <a:latin typeface="+mn-lt"/>
                <a:ea typeface="+mn-ea"/>
                <a:cs typeface="+mn-cs"/>
              </a:rPr>
              <a:t> ). Um aplicativo é um único trabalho ou um DAG de trabalhos.</a:t>
            </a:r>
          </a:p>
          <a:p>
            <a:r>
              <a:rPr lang="pt-BR" sz="1200" b="0" i="0" kern="1200" dirty="0" smtClean="0">
                <a:solidFill>
                  <a:schemeClr val="tx1"/>
                </a:solidFill>
                <a:latin typeface="+mn-lt"/>
                <a:ea typeface="+mn-ea"/>
                <a:cs typeface="+mn-cs"/>
              </a:rPr>
              <a:t>O </a:t>
            </a:r>
            <a:r>
              <a:rPr lang="pt-BR" sz="1200" b="0" i="0" kern="1200" dirty="0" err="1" smtClean="0">
                <a:solidFill>
                  <a:schemeClr val="tx1"/>
                </a:solidFill>
                <a:latin typeface="+mn-lt"/>
                <a:ea typeface="+mn-ea"/>
                <a:cs typeface="+mn-cs"/>
              </a:rPr>
              <a:t>ResourceManager</a:t>
            </a:r>
            <a:r>
              <a:rPr lang="pt-BR" sz="1200" b="0" i="0" kern="1200" dirty="0" smtClean="0">
                <a:solidFill>
                  <a:schemeClr val="tx1"/>
                </a:solidFill>
                <a:latin typeface="+mn-lt"/>
                <a:ea typeface="+mn-ea"/>
                <a:cs typeface="+mn-cs"/>
              </a:rPr>
              <a:t> e o </a:t>
            </a:r>
            <a:r>
              <a:rPr lang="pt-BR" sz="1200" b="0" i="0" kern="1200" dirty="0" err="1" smtClean="0">
                <a:solidFill>
                  <a:schemeClr val="tx1"/>
                </a:solidFill>
                <a:latin typeface="+mn-lt"/>
                <a:ea typeface="+mn-ea"/>
                <a:cs typeface="+mn-cs"/>
              </a:rPr>
              <a:t>NodeManager</a:t>
            </a:r>
            <a:r>
              <a:rPr lang="pt-BR" sz="1200" b="0" i="0" kern="1200" dirty="0" smtClean="0">
                <a:solidFill>
                  <a:schemeClr val="tx1"/>
                </a:solidFill>
                <a:latin typeface="+mn-lt"/>
                <a:ea typeface="+mn-ea"/>
                <a:cs typeface="+mn-cs"/>
              </a:rPr>
              <a:t> formam a estrutura de computação de dados. O </a:t>
            </a:r>
            <a:r>
              <a:rPr lang="pt-BR" sz="1200" b="0" i="0" kern="1200" dirty="0" err="1" smtClean="0">
                <a:solidFill>
                  <a:schemeClr val="tx1"/>
                </a:solidFill>
                <a:latin typeface="+mn-lt"/>
                <a:ea typeface="+mn-ea"/>
                <a:cs typeface="+mn-cs"/>
              </a:rPr>
              <a:t>ResourceManager</a:t>
            </a:r>
            <a:r>
              <a:rPr lang="pt-BR" sz="1200" b="0" i="0" kern="1200" dirty="0" smtClean="0">
                <a:solidFill>
                  <a:schemeClr val="tx1"/>
                </a:solidFill>
                <a:latin typeface="+mn-lt"/>
                <a:ea typeface="+mn-ea"/>
                <a:cs typeface="+mn-cs"/>
              </a:rPr>
              <a:t> é a autoridade final que arbitra recursos entre todas as aplicações no sistema. O </a:t>
            </a:r>
            <a:r>
              <a:rPr lang="pt-BR" sz="1200" b="0" i="0" kern="1200" dirty="0" err="1" smtClean="0">
                <a:solidFill>
                  <a:schemeClr val="tx1"/>
                </a:solidFill>
                <a:latin typeface="+mn-lt"/>
                <a:ea typeface="+mn-ea"/>
                <a:cs typeface="+mn-cs"/>
              </a:rPr>
              <a:t>NodeManager</a:t>
            </a:r>
            <a:r>
              <a:rPr lang="pt-BR" sz="1200" b="0" i="0" kern="1200" dirty="0" smtClean="0">
                <a:solidFill>
                  <a:schemeClr val="tx1"/>
                </a:solidFill>
                <a:latin typeface="+mn-lt"/>
                <a:ea typeface="+mn-ea"/>
                <a:cs typeface="+mn-cs"/>
              </a:rPr>
              <a:t> é o agente de estrutura por máquina que é responsável por contêineres, monitorando seu uso de recursos (</a:t>
            </a:r>
            <a:r>
              <a:rPr lang="pt-BR" sz="1200" b="0" i="0" kern="1200" dirty="0" err="1" smtClean="0">
                <a:solidFill>
                  <a:schemeClr val="tx1"/>
                </a:solidFill>
                <a:latin typeface="+mn-lt"/>
                <a:ea typeface="+mn-ea"/>
                <a:cs typeface="+mn-cs"/>
              </a:rPr>
              <a:t>cpu</a:t>
            </a:r>
            <a:r>
              <a:rPr lang="pt-BR" sz="1200" b="0" i="0" kern="1200" dirty="0" smtClean="0">
                <a:solidFill>
                  <a:schemeClr val="tx1"/>
                </a:solidFill>
                <a:latin typeface="+mn-lt"/>
                <a:ea typeface="+mn-ea"/>
                <a:cs typeface="+mn-cs"/>
              </a:rPr>
              <a:t>, memória, disco, rede) e relatando o mesmo ao </a:t>
            </a:r>
            <a:r>
              <a:rPr lang="pt-BR" sz="1200" b="0" i="0" kern="1200" dirty="0" err="1" smtClean="0">
                <a:solidFill>
                  <a:schemeClr val="tx1"/>
                </a:solidFill>
                <a:latin typeface="+mn-lt"/>
                <a:ea typeface="+mn-ea"/>
                <a:cs typeface="+mn-cs"/>
              </a:rPr>
              <a:t>ResourceManager</a:t>
            </a:r>
            <a:r>
              <a:rPr lang="pt-BR" sz="1200" b="0" i="0" kern="1200" dirty="0" smtClean="0">
                <a:solidFill>
                  <a:schemeClr val="tx1"/>
                </a:solidFill>
                <a:latin typeface="+mn-lt"/>
                <a:ea typeface="+mn-ea"/>
                <a:cs typeface="+mn-cs"/>
              </a:rPr>
              <a:t> / </a:t>
            </a:r>
            <a:r>
              <a:rPr lang="pt-BR" sz="1200" b="0" i="0" kern="1200" dirty="0" err="1" smtClean="0">
                <a:solidFill>
                  <a:schemeClr val="tx1"/>
                </a:solidFill>
                <a:latin typeface="+mn-lt"/>
                <a:ea typeface="+mn-ea"/>
                <a:cs typeface="+mn-cs"/>
              </a:rPr>
              <a:t>Scheduler</a:t>
            </a:r>
            <a:r>
              <a:rPr lang="pt-BR" sz="1200" b="0" i="0" kern="1200" dirty="0" smtClean="0">
                <a:solidFill>
                  <a:schemeClr val="tx1"/>
                </a:solidFill>
                <a:latin typeface="+mn-lt"/>
                <a:ea typeface="+mn-ea"/>
                <a:cs typeface="+mn-cs"/>
              </a:rPr>
              <a:t>.</a:t>
            </a:r>
          </a:p>
          <a:p>
            <a:r>
              <a:rPr lang="pt-BR" sz="1200" b="0" i="0" kern="1200" dirty="0" smtClean="0">
                <a:solidFill>
                  <a:schemeClr val="tx1"/>
                </a:solidFill>
                <a:latin typeface="+mn-lt"/>
                <a:ea typeface="+mn-ea"/>
                <a:cs typeface="+mn-cs"/>
              </a:rPr>
              <a:t>O </a:t>
            </a:r>
            <a:r>
              <a:rPr lang="pt-BR" sz="1200" b="0" i="0" kern="1200" dirty="0" err="1" smtClean="0">
                <a:solidFill>
                  <a:schemeClr val="tx1"/>
                </a:solidFill>
                <a:latin typeface="+mn-lt"/>
                <a:ea typeface="+mn-ea"/>
                <a:cs typeface="+mn-cs"/>
              </a:rPr>
              <a:t>ApplicationMaster</a:t>
            </a:r>
            <a:r>
              <a:rPr lang="pt-BR" sz="1200" b="0" i="0" kern="1200" dirty="0" smtClean="0">
                <a:solidFill>
                  <a:schemeClr val="tx1"/>
                </a:solidFill>
                <a:latin typeface="+mn-lt"/>
                <a:ea typeface="+mn-ea"/>
                <a:cs typeface="+mn-cs"/>
              </a:rPr>
              <a:t> por aplicação é, na verdade, uma biblioteca específica de estrutura e é encarregado de negociar recursos a partir do </a:t>
            </a:r>
            <a:r>
              <a:rPr lang="pt-BR" sz="1200" b="0" i="0" kern="1200" dirty="0" err="1" smtClean="0">
                <a:solidFill>
                  <a:schemeClr val="tx1"/>
                </a:solidFill>
                <a:latin typeface="+mn-lt"/>
                <a:ea typeface="+mn-ea"/>
                <a:cs typeface="+mn-cs"/>
              </a:rPr>
              <a:t>ResourceManager</a:t>
            </a:r>
            <a:r>
              <a:rPr lang="pt-BR" sz="1200" b="0" i="0" kern="1200" dirty="0" smtClean="0">
                <a:solidFill>
                  <a:schemeClr val="tx1"/>
                </a:solidFill>
                <a:latin typeface="+mn-lt"/>
                <a:ea typeface="+mn-ea"/>
                <a:cs typeface="+mn-cs"/>
              </a:rPr>
              <a:t> e trabalhar com o </a:t>
            </a:r>
            <a:r>
              <a:rPr lang="pt-BR" sz="1200" b="0" i="0" kern="1200" dirty="0" err="1" smtClean="0">
                <a:solidFill>
                  <a:schemeClr val="tx1"/>
                </a:solidFill>
                <a:latin typeface="+mn-lt"/>
                <a:ea typeface="+mn-ea"/>
                <a:cs typeface="+mn-cs"/>
              </a:rPr>
              <a:t>NodeManager</a:t>
            </a:r>
            <a:r>
              <a:rPr lang="pt-BR" sz="1200" b="0" i="0" kern="1200" dirty="0" smtClean="0">
                <a:solidFill>
                  <a:schemeClr val="tx1"/>
                </a:solidFill>
                <a:latin typeface="+mn-lt"/>
                <a:ea typeface="+mn-ea"/>
                <a:cs typeface="+mn-cs"/>
              </a:rPr>
              <a:t> (s) para executar e monitorar as tarefas.</a:t>
            </a:r>
          </a:p>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6</a:t>
            </a:fld>
            <a:endParaRPr lang="de-DE" dirty="0"/>
          </a:p>
        </p:txBody>
      </p:sp>
    </p:spTree>
    <p:extLst>
      <p:ext uri="{BB962C8B-B14F-4D97-AF65-F5344CB8AC3E}">
        <p14:creationId xmlns:p14="http://schemas.microsoft.com/office/powerpoint/2010/main" val="232686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é uma estrutura de software para escrever facilmente aplicações que processam grandes quantidades de dados (conjuntos de dados de vários </a:t>
            </a:r>
            <a:r>
              <a:rPr lang="pt-BR" sz="1200" b="0" i="0" kern="1200" dirty="0" err="1" smtClean="0">
                <a:solidFill>
                  <a:schemeClr val="tx1"/>
                </a:solidFill>
                <a:latin typeface="+mn-lt"/>
                <a:ea typeface="+mn-ea"/>
                <a:cs typeface="+mn-cs"/>
              </a:rPr>
              <a:t>terabytes</a:t>
            </a:r>
            <a:r>
              <a:rPr lang="pt-BR" sz="1200" b="0" i="0" kern="1200" dirty="0" smtClean="0">
                <a:solidFill>
                  <a:schemeClr val="tx1"/>
                </a:solidFill>
                <a:latin typeface="+mn-lt"/>
                <a:ea typeface="+mn-ea"/>
                <a:cs typeface="+mn-cs"/>
              </a:rPr>
              <a:t>) em paralelo em grandes clusters (milhares de nós) de hardware de uma forma confiável e tolerante a falhas.</a:t>
            </a:r>
          </a:p>
          <a:p>
            <a:r>
              <a:rPr lang="pt-BR" sz="1200" b="0" i="0" kern="1200" dirty="0" smtClean="0">
                <a:solidFill>
                  <a:schemeClr val="tx1"/>
                </a:solidFill>
                <a:latin typeface="+mn-lt"/>
                <a:ea typeface="+mn-ea"/>
                <a:cs typeface="+mn-cs"/>
              </a:rPr>
              <a:t>A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a:t>
            </a:r>
            <a:r>
              <a:rPr lang="pt-BR" sz="1200" b="0" i="1" kern="1200" dirty="0" smtClean="0">
                <a:solidFill>
                  <a:schemeClr val="tx1"/>
                </a:solidFill>
                <a:latin typeface="+mn-lt"/>
                <a:ea typeface="+mn-ea"/>
                <a:cs typeface="+mn-cs"/>
              </a:rPr>
              <a:t>trabalho</a:t>
            </a:r>
            <a:r>
              <a:rPr lang="pt-BR" sz="1200" b="0" i="0" kern="1200" dirty="0" smtClean="0">
                <a:solidFill>
                  <a:schemeClr val="tx1"/>
                </a:solidFill>
                <a:latin typeface="+mn-lt"/>
                <a:ea typeface="+mn-ea"/>
                <a:cs typeface="+mn-cs"/>
              </a:rPr>
              <a:t> normalmente divide a entrada de dados em conjunto em pedaços independentes que são processados pelas </a:t>
            </a:r>
            <a:r>
              <a:rPr lang="pt-BR" sz="1200" b="0" i="1" kern="1200" dirty="0" smtClean="0">
                <a:solidFill>
                  <a:schemeClr val="tx1"/>
                </a:solidFill>
                <a:latin typeface="+mn-lt"/>
                <a:ea typeface="+mn-ea"/>
                <a:cs typeface="+mn-cs"/>
              </a:rPr>
              <a:t>tarefas mapa</a:t>
            </a:r>
            <a:r>
              <a:rPr lang="pt-BR" sz="1200" b="0" i="0" kern="1200" dirty="0" smtClean="0">
                <a:solidFill>
                  <a:schemeClr val="tx1"/>
                </a:solidFill>
                <a:latin typeface="+mn-lt"/>
                <a:ea typeface="+mn-ea"/>
                <a:cs typeface="+mn-cs"/>
              </a:rPr>
              <a:t> de forma totalmente paralela. O quadro classifica as saídas dos mapas, que são, em seguida, a entrada para as </a:t>
            </a:r>
            <a:r>
              <a:rPr lang="pt-BR" sz="1200" b="0" i="1" kern="1200" dirty="0" smtClean="0">
                <a:solidFill>
                  <a:schemeClr val="tx1"/>
                </a:solidFill>
                <a:latin typeface="+mn-lt"/>
                <a:ea typeface="+mn-ea"/>
                <a:cs typeface="+mn-cs"/>
              </a:rPr>
              <a:t>tarefas de redução</a:t>
            </a:r>
            <a:r>
              <a:rPr lang="pt-BR" sz="1200" b="0" i="0" kern="1200" dirty="0" smtClean="0">
                <a:solidFill>
                  <a:schemeClr val="tx1"/>
                </a:solidFill>
                <a:latin typeface="+mn-lt"/>
                <a:ea typeface="+mn-ea"/>
                <a:cs typeface="+mn-cs"/>
              </a:rPr>
              <a:t> . Normalmente, tanto a entrada como a saída do trabalho são armazenadas em um sistema de arquivos. O framework cuida das tarefas de agendamento, monitorando-as e re-executando as tarefas falhadas.</a:t>
            </a:r>
          </a:p>
          <a:p>
            <a:r>
              <a:rPr lang="pt-BR" sz="1200" b="0" i="0" kern="1200" dirty="0" smtClean="0">
                <a:solidFill>
                  <a:schemeClr val="tx1"/>
                </a:solidFill>
                <a:latin typeface="+mn-lt"/>
                <a:ea typeface="+mn-ea"/>
                <a:cs typeface="+mn-cs"/>
              </a:rPr>
              <a:t>Normalmente os nós de computação e nós de armazenamento são os mesmos, ou seja, o quadro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e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Distributed</a:t>
            </a:r>
            <a:r>
              <a:rPr lang="pt-BR" sz="1200" b="0" i="0" kern="1200" dirty="0" smtClean="0">
                <a:solidFill>
                  <a:schemeClr val="tx1"/>
                </a:solidFill>
                <a:latin typeface="+mn-lt"/>
                <a:ea typeface="+mn-ea"/>
                <a:cs typeface="+mn-cs"/>
              </a:rPr>
              <a:t> File System (ver </a:t>
            </a:r>
            <a:r>
              <a:rPr lang="pt-BR" sz="1200" b="0" i="0" u="none" strike="noStrike" kern="1200" dirty="0" smtClean="0">
                <a:solidFill>
                  <a:schemeClr val="tx1"/>
                </a:solidFill>
                <a:latin typeface="+mn-lt"/>
                <a:ea typeface="+mn-ea"/>
                <a:cs typeface="+mn-cs"/>
                <a:hlinkClick r:id="rId3"/>
              </a:rPr>
              <a:t>Guia HDFS </a:t>
            </a:r>
            <a:r>
              <a:rPr lang="pt-BR" sz="1200" b="0" i="0" u="none" strike="noStrike" kern="1200" dirty="0" err="1" smtClean="0">
                <a:solidFill>
                  <a:schemeClr val="tx1"/>
                </a:solidFill>
                <a:latin typeface="+mn-lt"/>
                <a:ea typeface="+mn-ea"/>
                <a:cs typeface="+mn-cs"/>
                <a:hlinkClick r:id="rId3"/>
              </a:rPr>
              <a:t>Architecture</a:t>
            </a:r>
            <a:r>
              <a:rPr lang="pt-BR" sz="1200" b="0" i="0" kern="1200" dirty="0" smtClean="0">
                <a:solidFill>
                  <a:schemeClr val="tx1"/>
                </a:solidFill>
                <a:latin typeface="+mn-lt"/>
                <a:ea typeface="+mn-ea"/>
                <a:cs typeface="+mn-cs"/>
              </a:rPr>
              <a:t> ) estão em execução no mesmo conjunto de nós. Essa configuração permite que o quadro efetivamente agende tarefas nos nós onde os dados já estão presentes, resultando em largura de banda agregada muito alta em todo o cluster.</a:t>
            </a:r>
          </a:p>
          <a:p>
            <a:r>
              <a:rPr lang="pt-BR" sz="1200" b="0" i="0" kern="1200" dirty="0" smtClean="0">
                <a:solidFill>
                  <a:schemeClr val="tx1"/>
                </a:solidFill>
                <a:latin typeface="+mn-lt"/>
                <a:ea typeface="+mn-ea"/>
                <a:cs typeface="+mn-cs"/>
              </a:rPr>
              <a:t>O quadro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consiste de um único mestre </a:t>
            </a:r>
            <a:r>
              <a:rPr lang="pt-BR" sz="1200" b="0" i="0" kern="1200" dirty="0" err="1" smtClean="0">
                <a:solidFill>
                  <a:schemeClr val="tx1"/>
                </a:solidFill>
                <a:latin typeface="+mn-lt"/>
                <a:ea typeface="+mn-ea"/>
                <a:cs typeface="+mn-cs"/>
              </a:rPr>
              <a:t>ResourceManager</a:t>
            </a:r>
            <a:r>
              <a:rPr lang="pt-BR" sz="1200" b="0" i="0" kern="1200" dirty="0" smtClean="0">
                <a:solidFill>
                  <a:schemeClr val="tx1"/>
                </a:solidFill>
                <a:latin typeface="+mn-lt"/>
                <a:ea typeface="+mn-ea"/>
                <a:cs typeface="+mn-cs"/>
              </a:rPr>
              <a:t> , um trabalhador </a:t>
            </a:r>
            <a:r>
              <a:rPr lang="pt-BR" sz="1200" b="0" i="0" kern="1200" dirty="0" err="1" smtClean="0">
                <a:solidFill>
                  <a:schemeClr val="tx1"/>
                </a:solidFill>
                <a:latin typeface="+mn-lt"/>
                <a:ea typeface="+mn-ea"/>
                <a:cs typeface="+mn-cs"/>
              </a:rPr>
              <a:t>NodeManager</a:t>
            </a:r>
            <a:r>
              <a:rPr lang="pt-BR" sz="1200" b="0" i="0" kern="1200" dirty="0" smtClean="0">
                <a:solidFill>
                  <a:schemeClr val="tx1"/>
                </a:solidFill>
                <a:latin typeface="+mn-lt"/>
                <a:ea typeface="+mn-ea"/>
                <a:cs typeface="+mn-cs"/>
              </a:rPr>
              <a:t> por cluster de nó, e </a:t>
            </a:r>
            <a:r>
              <a:rPr lang="pt-BR" sz="1200" b="0" i="0" kern="1200" dirty="0" err="1" smtClean="0">
                <a:solidFill>
                  <a:schemeClr val="tx1"/>
                </a:solidFill>
                <a:latin typeface="+mn-lt"/>
                <a:ea typeface="+mn-ea"/>
                <a:cs typeface="+mn-cs"/>
              </a:rPr>
              <a:t>MRAppMaster</a:t>
            </a:r>
            <a:r>
              <a:rPr lang="pt-BR" sz="1200" b="0" i="0" kern="1200" dirty="0" smtClean="0">
                <a:solidFill>
                  <a:schemeClr val="tx1"/>
                </a:solidFill>
                <a:latin typeface="+mn-lt"/>
                <a:ea typeface="+mn-ea"/>
                <a:cs typeface="+mn-cs"/>
              </a:rPr>
              <a:t> por aplicação (ver </a:t>
            </a:r>
            <a:r>
              <a:rPr lang="pt-BR" sz="1200" b="0" i="0" u="none" strike="noStrike" kern="1200" dirty="0" smtClean="0">
                <a:solidFill>
                  <a:schemeClr val="tx1"/>
                </a:solidFill>
                <a:latin typeface="+mn-lt"/>
                <a:ea typeface="+mn-ea"/>
                <a:cs typeface="+mn-cs"/>
                <a:hlinkClick r:id="rId4"/>
              </a:rPr>
              <a:t>Guia FIO </a:t>
            </a:r>
            <a:r>
              <a:rPr lang="pt-BR" sz="1200" b="0" i="0" u="none" strike="noStrike" kern="1200" dirty="0" err="1" smtClean="0">
                <a:solidFill>
                  <a:schemeClr val="tx1"/>
                </a:solidFill>
                <a:latin typeface="+mn-lt"/>
                <a:ea typeface="+mn-ea"/>
                <a:cs typeface="+mn-cs"/>
                <a:hlinkClick r:id="rId4"/>
              </a:rPr>
              <a:t>Architecture</a:t>
            </a:r>
            <a:r>
              <a:rPr lang="pt-BR" sz="1200" b="0" i="0" kern="1200" dirty="0" smtClean="0">
                <a:solidFill>
                  <a:schemeClr val="tx1"/>
                </a:solidFill>
                <a:latin typeface="+mn-lt"/>
                <a:ea typeface="+mn-ea"/>
                <a:cs typeface="+mn-cs"/>
              </a:rPr>
              <a:t> ).</a:t>
            </a:r>
          </a:p>
          <a:p>
            <a:r>
              <a:rPr lang="pt-BR" dirty="0" smtClean="0"/>
              <a:t/>
            </a:r>
            <a:br>
              <a:rPr lang="pt-BR" dirty="0" smtClean="0"/>
            </a:br>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7</a:t>
            </a:fld>
            <a:endParaRPr lang="de-DE" dirty="0"/>
          </a:p>
        </p:txBody>
      </p:sp>
    </p:spTree>
    <p:extLst>
      <p:ext uri="{BB962C8B-B14F-4D97-AF65-F5344CB8AC3E}">
        <p14:creationId xmlns:p14="http://schemas.microsoft.com/office/powerpoint/2010/main" val="255680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sz="1200" b="1" i="0" kern="1200" dirty="0" err="1" smtClean="0">
                <a:solidFill>
                  <a:schemeClr val="tx1"/>
                </a:solidFill>
                <a:latin typeface="+mn-lt"/>
                <a:ea typeface="+mn-ea"/>
                <a:cs typeface="+mn-cs"/>
                <a:hlinkClick r:id="rId3"/>
              </a:rPr>
              <a:t>Ambari</a:t>
            </a:r>
            <a:r>
              <a:rPr lang="pt-BR" sz="1200" b="1" i="0" kern="1200" dirty="0" smtClean="0">
                <a:solidFill>
                  <a:schemeClr val="tx1"/>
                </a:solidFill>
                <a:latin typeface="+mn-lt"/>
                <a:ea typeface="+mn-ea"/>
                <a:cs typeface="+mn-cs"/>
                <a:hlinkClick r:id="rId3"/>
              </a:rPr>
              <a:t> ™</a:t>
            </a:r>
            <a:r>
              <a:rPr lang="pt-BR" sz="1200" b="0" i="0" kern="1200" dirty="0" smtClean="0">
                <a:solidFill>
                  <a:schemeClr val="tx1"/>
                </a:solidFill>
                <a:latin typeface="+mn-lt"/>
                <a:ea typeface="+mn-ea"/>
                <a:cs typeface="+mn-cs"/>
              </a:rPr>
              <a:t> : Uma ferramenta baseada na Web para o </a:t>
            </a:r>
            <a:r>
              <a:rPr lang="pt-BR" sz="1200" b="0" i="0" kern="1200" dirty="0" err="1" smtClean="0">
                <a:solidFill>
                  <a:schemeClr val="tx1"/>
                </a:solidFill>
                <a:latin typeface="+mn-lt"/>
                <a:ea typeface="+mn-ea"/>
                <a:cs typeface="+mn-cs"/>
              </a:rPr>
              <a:t>provisionamento</a:t>
            </a:r>
            <a:r>
              <a:rPr lang="pt-BR" sz="1200" b="0" i="0" kern="1200" dirty="0" smtClean="0">
                <a:solidFill>
                  <a:schemeClr val="tx1"/>
                </a:solidFill>
                <a:latin typeface="+mn-lt"/>
                <a:ea typeface="+mn-ea"/>
                <a:cs typeface="+mn-cs"/>
              </a:rPr>
              <a:t>, gerenciamento e monitoramento clusters de Apache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que inclui suporte para 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HDFS,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Hive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HCatalog</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HBase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ZooKeeper</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Oozie</a:t>
            </a:r>
            <a:r>
              <a:rPr lang="pt-BR" sz="1200" b="0" i="0" kern="1200" dirty="0" smtClean="0">
                <a:solidFill>
                  <a:schemeClr val="tx1"/>
                </a:solidFill>
                <a:latin typeface="+mn-lt"/>
                <a:ea typeface="+mn-ea"/>
                <a:cs typeface="+mn-cs"/>
              </a:rPr>
              <a:t>, PIG e </a:t>
            </a:r>
            <a:r>
              <a:rPr lang="pt-BR" sz="1200" b="0" i="0" kern="1200" dirty="0" err="1" smtClean="0">
                <a:solidFill>
                  <a:schemeClr val="tx1"/>
                </a:solidFill>
                <a:latin typeface="+mn-lt"/>
                <a:ea typeface="+mn-ea"/>
                <a:cs typeface="+mn-cs"/>
              </a:rPr>
              <a:t>Sqoop</a:t>
            </a:r>
            <a:r>
              <a:rPr lang="pt-BR" sz="1200" b="0" i="0" kern="1200" dirty="0" smtClean="0">
                <a:solidFill>
                  <a:schemeClr val="tx1"/>
                </a:solidFill>
                <a:latin typeface="+mn-lt"/>
                <a:ea typeface="+mn-ea"/>
                <a:cs typeface="+mn-cs"/>
              </a:rPr>
              <a:t>. A </a:t>
            </a:r>
            <a:r>
              <a:rPr lang="pt-BR" sz="1200" b="0" i="0" kern="1200" dirty="0" err="1" smtClean="0">
                <a:solidFill>
                  <a:schemeClr val="tx1"/>
                </a:solidFill>
                <a:latin typeface="+mn-lt"/>
                <a:ea typeface="+mn-ea"/>
                <a:cs typeface="+mn-cs"/>
              </a:rPr>
              <a:t>Ambari</a:t>
            </a:r>
            <a:r>
              <a:rPr lang="pt-BR" sz="1200" b="0" i="0" kern="1200" dirty="0" smtClean="0">
                <a:solidFill>
                  <a:schemeClr val="tx1"/>
                </a:solidFill>
                <a:latin typeface="+mn-lt"/>
                <a:ea typeface="+mn-ea"/>
                <a:cs typeface="+mn-cs"/>
              </a:rPr>
              <a:t> também fornece um painel para visualizar a saúde do cluster, como </a:t>
            </a:r>
            <a:r>
              <a:rPr lang="pt-BR" sz="1200" b="0" i="0" kern="1200" dirty="0" err="1" smtClean="0">
                <a:solidFill>
                  <a:schemeClr val="tx1"/>
                </a:solidFill>
                <a:latin typeface="+mn-lt"/>
                <a:ea typeface="+mn-ea"/>
                <a:cs typeface="+mn-cs"/>
              </a:rPr>
              <a:t>heatmaps</a:t>
            </a:r>
            <a:r>
              <a:rPr lang="pt-BR" sz="1200" b="0" i="0" kern="1200" dirty="0" smtClean="0">
                <a:solidFill>
                  <a:schemeClr val="tx1"/>
                </a:solidFill>
                <a:latin typeface="+mn-lt"/>
                <a:ea typeface="+mn-ea"/>
                <a:cs typeface="+mn-cs"/>
              </a:rPr>
              <a:t> e a capacidade de visualizar aplicativos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Pig</a:t>
            </a:r>
            <a:r>
              <a:rPr lang="pt-BR" sz="1200" b="0" i="0" kern="1200" dirty="0" smtClean="0">
                <a:solidFill>
                  <a:schemeClr val="tx1"/>
                </a:solidFill>
                <a:latin typeface="+mn-lt"/>
                <a:ea typeface="+mn-ea"/>
                <a:cs typeface="+mn-cs"/>
              </a:rPr>
              <a:t> e </a:t>
            </a:r>
            <a:r>
              <a:rPr lang="pt-BR" sz="1200" b="0" i="0" kern="1200" dirty="0" err="1" smtClean="0">
                <a:solidFill>
                  <a:schemeClr val="tx1"/>
                </a:solidFill>
                <a:latin typeface="+mn-lt"/>
                <a:ea typeface="+mn-ea"/>
                <a:cs typeface="+mn-cs"/>
              </a:rPr>
              <a:t>Hive</a:t>
            </a:r>
            <a:r>
              <a:rPr lang="pt-BR" sz="1200" b="0" i="0" kern="1200" dirty="0" smtClean="0">
                <a:solidFill>
                  <a:schemeClr val="tx1"/>
                </a:solidFill>
                <a:latin typeface="+mn-lt"/>
                <a:ea typeface="+mn-ea"/>
                <a:cs typeface="+mn-cs"/>
              </a:rPr>
              <a:t> visualmente junto com recursos para diagnosticar suas características de desempenho de uma maneira fácil de usar. </a:t>
            </a:r>
            <a:r>
              <a:rPr lang="pt-BR" sz="1200" b="0" i="0" kern="1200" dirty="0" err="1" smtClean="0">
                <a:solidFill>
                  <a:schemeClr val="tx1"/>
                </a:solidFill>
                <a:latin typeface="+mn-lt"/>
                <a:ea typeface="+mn-ea"/>
                <a:cs typeface="+mn-cs"/>
              </a:rPr>
              <a:t>Cloudera</a:t>
            </a:r>
            <a:r>
              <a:rPr lang="pt-BR" sz="1200" b="0" i="0" kern="1200" dirty="0" smtClean="0">
                <a:solidFill>
                  <a:schemeClr val="tx1"/>
                </a:solidFill>
                <a:latin typeface="+mn-lt"/>
                <a:ea typeface="+mn-ea"/>
                <a:cs typeface="+mn-cs"/>
              </a:rPr>
              <a:t> possui</a:t>
            </a:r>
            <a:r>
              <a:rPr lang="pt-BR" sz="1200" b="0" i="0" kern="1200" baseline="0" dirty="0" smtClean="0">
                <a:solidFill>
                  <a:schemeClr val="tx1"/>
                </a:solidFill>
                <a:latin typeface="+mn-lt"/>
                <a:ea typeface="+mn-ea"/>
                <a:cs typeface="+mn-cs"/>
              </a:rPr>
              <a:t> o manager.</a:t>
            </a:r>
            <a:endParaRPr lang="pt-BR" sz="1200" b="0" i="0" kern="1200" dirty="0" smtClean="0">
              <a:solidFill>
                <a:schemeClr val="tx1"/>
              </a:solidFill>
              <a:latin typeface="+mn-lt"/>
              <a:ea typeface="+mn-ea"/>
              <a:cs typeface="+mn-cs"/>
            </a:endParaRPr>
          </a:p>
          <a:p>
            <a:r>
              <a:rPr lang="pt-BR" sz="1200" b="1" i="0" kern="1200" dirty="0" err="1" smtClean="0">
                <a:solidFill>
                  <a:schemeClr val="tx1"/>
                </a:solidFill>
                <a:latin typeface="+mn-lt"/>
                <a:ea typeface="+mn-ea"/>
                <a:cs typeface="+mn-cs"/>
                <a:hlinkClick r:id="rId4"/>
              </a:rPr>
              <a:t>Avro</a:t>
            </a:r>
            <a:r>
              <a:rPr lang="pt-BR" sz="1200" b="1" i="0" kern="1200" dirty="0" smtClean="0">
                <a:solidFill>
                  <a:schemeClr val="tx1"/>
                </a:solidFill>
                <a:latin typeface="+mn-lt"/>
                <a:ea typeface="+mn-ea"/>
                <a:cs typeface="+mn-cs"/>
                <a:hlinkClick r:id="rId4"/>
              </a:rPr>
              <a:t> ™</a:t>
            </a:r>
            <a:r>
              <a:rPr lang="pt-BR" sz="1200" b="0" i="0" kern="1200" dirty="0" smtClean="0">
                <a:solidFill>
                  <a:schemeClr val="tx1"/>
                </a:solidFill>
                <a:latin typeface="+mn-lt"/>
                <a:ea typeface="+mn-ea"/>
                <a:cs typeface="+mn-cs"/>
              </a:rPr>
              <a:t> : um sistema de serialização de dados.</a:t>
            </a:r>
          </a:p>
          <a:p>
            <a:r>
              <a:rPr lang="pt-BR" sz="1200" b="1" i="0" kern="1200" dirty="0" smtClean="0">
                <a:solidFill>
                  <a:schemeClr val="tx1"/>
                </a:solidFill>
                <a:latin typeface="+mn-lt"/>
                <a:ea typeface="+mn-ea"/>
                <a:cs typeface="+mn-cs"/>
                <a:hlinkClick r:id="rId5"/>
              </a:rPr>
              <a:t>Cassandra ™</a:t>
            </a:r>
            <a:r>
              <a:rPr lang="pt-BR" sz="1200" b="0" i="0" kern="1200" dirty="0" smtClean="0">
                <a:solidFill>
                  <a:schemeClr val="tx1"/>
                </a:solidFill>
                <a:latin typeface="+mn-lt"/>
                <a:ea typeface="+mn-ea"/>
                <a:cs typeface="+mn-cs"/>
              </a:rPr>
              <a:t> : Um banco de dados </a:t>
            </a:r>
            <a:r>
              <a:rPr lang="pt-BR" sz="1200" b="0" i="0" kern="1200" dirty="0" err="1" smtClean="0">
                <a:solidFill>
                  <a:schemeClr val="tx1"/>
                </a:solidFill>
                <a:latin typeface="+mn-lt"/>
                <a:ea typeface="+mn-ea"/>
                <a:cs typeface="+mn-cs"/>
              </a:rPr>
              <a:t>multi-mestre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escalável</a:t>
            </a:r>
            <a:r>
              <a:rPr lang="pt-BR" sz="1200" b="0" i="0" kern="1200" dirty="0" smtClean="0">
                <a:solidFill>
                  <a:schemeClr val="tx1"/>
                </a:solidFill>
                <a:latin typeface="+mn-lt"/>
                <a:ea typeface="+mn-ea"/>
                <a:cs typeface="+mn-cs"/>
              </a:rPr>
              <a:t> sem pontos únicos de falha.</a:t>
            </a:r>
          </a:p>
          <a:p>
            <a:r>
              <a:rPr lang="pt-BR" sz="1200" b="1" i="0" kern="1200" dirty="0" err="1" smtClean="0">
                <a:solidFill>
                  <a:schemeClr val="tx1"/>
                </a:solidFill>
                <a:latin typeface="+mn-lt"/>
                <a:ea typeface="+mn-ea"/>
                <a:cs typeface="+mn-cs"/>
                <a:hlinkClick r:id="rId6"/>
              </a:rPr>
              <a:t>Chukwa</a:t>
            </a:r>
            <a:r>
              <a:rPr lang="pt-BR" sz="1200" b="1" i="0" kern="1200" dirty="0" smtClean="0">
                <a:solidFill>
                  <a:schemeClr val="tx1"/>
                </a:solidFill>
                <a:latin typeface="+mn-lt"/>
                <a:ea typeface="+mn-ea"/>
                <a:cs typeface="+mn-cs"/>
                <a:hlinkClick r:id="rId6"/>
              </a:rPr>
              <a:t> ™</a:t>
            </a:r>
            <a:r>
              <a:rPr lang="pt-BR" sz="1200" b="0" i="0" kern="1200" dirty="0" smtClean="0">
                <a:solidFill>
                  <a:schemeClr val="tx1"/>
                </a:solidFill>
                <a:latin typeface="+mn-lt"/>
                <a:ea typeface="+mn-ea"/>
                <a:cs typeface="+mn-cs"/>
              </a:rPr>
              <a:t> : um sistema de recolha de dados para o gerenciamento de grandes sistemas distribuídos.</a:t>
            </a:r>
          </a:p>
          <a:p>
            <a:r>
              <a:rPr lang="pt-BR" sz="1200" b="1" i="0" kern="1200" dirty="0" err="1" smtClean="0">
                <a:solidFill>
                  <a:schemeClr val="tx1"/>
                </a:solidFill>
                <a:latin typeface="+mn-lt"/>
                <a:ea typeface="+mn-ea"/>
                <a:cs typeface="+mn-cs"/>
                <a:hlinkClick r:id="rId7"/>
              </a:rPr>
              <a:t>HBase</a:t>
            </a:r>
            <a:r>
              <a:rPr lang="pt-BR" sz="1200" b="1" i="0" kern="1200" dirty="0" smtClean="0">
                <a:solidFill>
                  <a:schemeClr val="tx1"/>
                </a:solidFill>
                <a:latin typeface="+mn-lt"/>
                <a:ea typeface="+mn-ea"/>
                <a:cs typeface="+mn-cs"/>
                <a:hlinkClick r:id="rId7"/>
              </a:rPr>
              <a:t> ™</a:t>
            </a:r>
            <a:r>
              <a:rPr lang="pt-BR" sz="1200" b="0" i="0" kern="1200" dirty="0" smtClean="0">
                <a:solidFill>
                  <a:schemeClr val="tx1"/>
                </a:solidFill>
                <a:latin typeface="+mn-lt"/>
                <a:ea typeface="+mn-ea"/>
                <a:cs typeface="+mn-cs"/>
              </a:rPr>
              <a:t> : A </a:t>
            </a:r>
            <a:r>
              <a:rPr lang="pt-BR" sz="1200" b="0" i="0" kern="1200" dirty="0" err="1" smtClean="0">
                <a:solidFill>
                  <a:schemeClr val="tx1"/>
                </a:solidFill>
                <a:latin typeface="+mn-lt"/>
                <a:ea typeface="+mn-ea"/>
                <a:cs typeface="+mn-cs"/>
              </a:rPr>
              <a:t>escalável</a:t>
            </a:r>
            <a:r>
              <a:rPr lang="pt-BR" sz="1200" b="0" i="0" kern="1200" dirty="0" smtClean="0">
                <a:solidFill>
                  <a:schemeClr val="tx1"/>
                </a:solidFill>
                <a:latin typeface="+mn-lt"/>
                <a:ea typeface="+mn-ea"/>
                <a:cs typeface="+mn-cs"/>
              </a:rPr>
              <a:t>, banco de dados distribuído que suporta o armazenamento de dados estruturado para grandes mesas.</a:t>
            </a:r>
          </a:p>
          <a:p>
            <a:r>
              <a:rPr lang="pt-BR" sz="1200" b="1" i="0" kern="1200" dirty="0" err="1" smtClean="0">
                <a:solidFill>
                  <a:schemeClr val="tx1"/>
                </a:solidFill>
                <a:latin typeface="+mn-lt"/>
                <a:ea typeface="+mn-ea"/>
                <a:cs typeface="+mn-cs"/>
                <a:hlinkClick r:id="rId8"/>
              </a:rPr>
              <a:t>Hive</a:t>
            </a:r>
            <a:r>
              <a:rPr lang="pt-BR" sz="1200" b="1" i="0" kern="1200" dirty="0" smtClean="0">
                <a:solidFill>
                  <a:schemeClr val="tx1"/>
                </a:solidFill>
                <a:latin typeface="+mn-lt"/>
                <a:ea typeface="+mn-ea"/>
                <a:cs typeface="+mn-cs"/>
                <a:hlinkClick r:id="rId8"/>
              </a:rPr>
              <a:t> ™</a:t>
            </a:r>
            <a:r>
              <a:rPr lang="pt-BR" sz="1200" b="0" i="0" kern="1200" dirty="0" smtClean="0">
                <a:solidFill>
                  <a:schemeClr val="tx1"/>
                </a:solidFill>
                <a:latin typeface="+mn-lt"/>
                <a:ea typeface="+mn-ea"/>
                <a:cs typeface="+mn-cs"/>
              </a:rPr>
              <a:t> : A infra-estrutura de armazenamento de dados que fornece compactação de dados e consultas ad </a:t>
            </a:r>
            <a:r>
              <a:rPr lang="pt-BR" sz="1200" b="0" i="0" kern="1200" dirty="0" err="1" smtClean="0">
                <a:solidFill>
                  <a:schemeClr val="tx1"/>
                </a:solidFill>
                <a:latin typeface="+mn-lt"/>
                <a:ea typeface="+mn-ea"/>
                <a:cs typeface="+mn-cs"/>
              </a:rPr>
              <a:t>hoc</a:t>
            </a:r>
            <a:r>
              <a:rPr lang="pt-BR" sz="1200" b="0" i="0" kern="1200" dirty="0" smtClean="0">
                <a:solidFill>
                  <a:schemeClr val="tx1"/>
                </a:solidFill>
                <a:latin typeface="+mn-lt"/>
                <a:ea typeface="+mn-ea"/>
                <a:cs typeface="+mn-cs"/>
              </a:rPr>
              <a:t>.</a:t>
            </a:r>
          </a:p>
          <a:p>
            <a:r>
              <a:rPr lang="pt-BR" sz="1200" b="1" i="0" kern="1200" dirty="0" err="1" smtClean="0">
                <a:solidFill>
                  <a:schemeClr val="tx1"/>
                </a:solidFill>
                <a:latin typeface="+mn-lt"/>
                <a:ea typeface="+mn-ea"/>
                <a:cs typeface="+mn-cs"/>
                <a:hlinkClick r:id="rId9"/>
              </a:rPr>
              <a:t>Mahout</a:t>
            </a:r>
            <a:r>
              <a:rPr lang="pt-BR" sz="1200" b="1" i="0" kern="1200" dirty="0" smtClean="0">
                <a:solidFill>
                  <a:schemeClr val="tx1"/>
                </a:solidFill>
                <a:latin typeface="+mn-lt"/>
                <a:ea typeface="+mn-ea"/>
                <a:cs typeface="+mn-cs"/>
                <a:hlinkClick r:id="rId9"/>
              </a:rPr>
              <a:t> ™</a:t>
            </a:r>
            <a:r>
              <a:rPr lang="pt-BR" sz="1200" b="0" i="0" kern="1200" dirty="0" smtClean="0">
                <a:solidFill>
                  <a:schemeClr val="tx1"/>
                </a:solidFill>
                <a:latin typeface="+mn-lt"/>
                <a:ea typeface="+mn-ea"/>
                <a:cs typeface="+mn-cs"/>
              </a:rPr>
              <a:t> : Um aprendizado de máquina e mineração de dados biblioteca </a:t>
            </a:r>
            <a:r>
              <a:rPr lang="pt-BR" sz="1200" b="0" i="0" kern="1200" dirty="0" err="1" smtClean="0">
                <a:solidFill>
                  <a:schemeClr val="tx1"/>
                </a:solidFill>
                <a:latin typeface="+mn-lt"/>
                <a:ea typeface="+mn-ea"/>
                <a:cs typeface="+mn-cs"/>
              </a:rPr>
              <a:t>Scalable</a:t>
            </a:r>
            <a:r>
              <a:rPr lang="pt-BR" sz="1200" b="0" i="0" kern="1200" dirty="0" smtClean="0">
                <a:solidFill>
                  <a:schemeClr val="tx1"/>
                </a:solidFill>
                <a:latin typeface="+mn-lt"/>
                <a:ea typeface="+mn-ea"/>
                <a:cs typeface="+mn-cs"/>
              </a:rPr>
              <a:t>.</a:t>
            </a:r>
          </a:p>
          <a:p>
            <a:r>
              <a:rPr lang="pt-BR" sz="1200" b="1" i="0" kern="1200" dirty="0" err="1" smtClean="0">
                <a:solidFill>
                  <a:schemeClr val="tx1"/>
                </a:solidFill>
                <a:latin typeface="+mn-lt"/>
                <a:ea typeface="+mn-ea"/>
                <a:cs typeface="+mn-cs"/>
                <a:hlinkClick r:id="rId10"/>
              </a:rPr>
              <a:t>Pig</a:t>
            </a:r>
            <a:r>
              <a:rPr lang="pt-BR" sz="1200" b="1" i="0" kern="1200" dirty="0" smtClean="0">
                <a:solidFill>
                  <a:schemeClr val="tx1"/>
                </a:solidFill>
                <a:latin typeface="+mn-lt"/>
                <a:ea typeface="+mn-ea"/>
                <a:cs typeface="+mn-cs"/>
                <a:hlinkClick r:id="rId10"/>
              </a:rPr>
              <a:t> ™</a:t>
            </a:r>
            <a:r>
              <a:rPr lang="pt-BR" sz="1200" b="0" i="0" kern="1200" dirty="0" smtClean="0">
                <a:solidFill>
                  <a:schemeClr val="tx1"/>
                </a:solidFill>
                <a:latin typeface="+mn-lt"/>
                <a:ea typeface="+mn-ea"/>
                <a:cs typeface="+mn-cs"/>
              </a:rPr>
              <a:t> : um quadro linguagem e execução de fluxo de dados de alto nível para computação paralela.</a:t>
            </a:r>
          </a:p>
          <a:p>
            <a:r>
              <a:rPr lang="pt-BR" sz="1200" b="1" i="0" kern="1200" dirty="0" smtClean="0">
                <a:solidFill>
                  <a:schemeClr val="tx1"/>
                </a:solidFill>
                <a:latin typeface="+mn-lt"/>
                <a:ea typeface="+mn-ea"/>
                <a:cs typeface="+mn-cs"/>
                <a:hlinkClick r:id="rId11"/>
              </a:rPr>
              <a:t>SPARK ™</a:t>
            </a:r>
            <a:r>
              <a:rPr lang="pt-BR" sz="1200" b="0" i="0" kern="1200" dirty="0" smtClean="0">
                <a:solidFill>
                  <a:schemeClr val="tx1"/>
                </a:solidFill>
                <a:latin typeface="+mn-lt"/>
                <a:ea typeface="+mn-ea"/>
                <a:cs typeface="+mn-cs"/>
              </a:rPr>
              <a:t> : Um motor de computação rápida e geral para os dados do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A </a:t>
            </a:r>
            <a:r>
              <a:rPr lang="pt-BR" sz="1200" b="0" i="0" kern="1200" dirty="0" err="1" smtClean="0">
                <a:solidFill>
                  <a:schemeClr val="tx1"/>
                </a:solidFill>
                <a:latin typeface="+mn-lt"/>
                <a:ea typeface="+mn-ea"/>
                <a:cs typeface="+mn-cs"/>
              </a:rPr>
              <a:t>Spark</a:t>
            </a:r>
            <a:r>
              <a:rPr lang="pt-BR" sz="1200" b="0" i="0" kern="1200" dirty="0" smtClean="0">
                <a:solidFill>
                  <a:schemeClr val="tx1"/>
                </a:solidFill>
                <a:latin typeface="+mn-lt"/>
                <a:ea typeface="+mn-ea"/>
                <a:cs typeface="+mn-cs"/>
              </a:rPr>
              <a:t> fornece um modelo de programação simples e expressivo que suporta uma ampla gama de aplicações, incluindo ETL, aprendizado de máquina, processamento de fluxo e computação gráfica.</a:t>
            </a:r>
          </a:p>
          <a:p>
            <a:r>
              <a:rPr lang="pt-BR" sz="1200" b="1" i="0" kern="1200" dirty="0" smtClean="0">
                <a:solidFill>
                  <a:schemeClr val="tx1"/>
                </a:solidFill>
                <a:latin typeface="+mn-lt"/>
                <a:ea typeface="+mn-ea"/>
                <a:cs typeface="+mn-cs"/>
                <a:hlinkClick r:id="rId12"/>
              </a:rPr>
              <a:t>Tez ™</a:t>
            </a:r>
            <a:r>
              <a:rPr lang="pt-BR" sz="1200" b="0" i="0" kern="1200" dirty="0" smtClean="0">
                <a:solidFill>
                  <a:schemeClr val="tx1"/>
                </a:solidFill>
                <a:latin typeface="+mn-lt"/>
                <a:ea typeface="+mn-ea"/>
                <a:cs typeface="+mn-cs"/>
              </a:rPr>
              <a:t> : Um quadro de programação de fluxo de dados generalizada, construída sobre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FIO, que fornece um motor potente e flexível para executar um DAG arbitrária de tarefas para processar dados de lote e casos de uso interativos. Tez está sendo adotado pelo </a:t>
            </a:r>
            <a:r>
              <a:rPr lang="pt-BR" sz="1200" b="0" i="0" kern="1200" dirty="0" err="1" smtClean="0">
                <a:solidFill>
                  <a:schemeClr val="tx1"/>
                </a:solidFill>
                <a:latin typeface="+mn-lt"/>
                <a:ea typeface="+mn-ea"/>
                <a:cs typeface="+mn-cs"/>
              </a:rPr>
              <a:t>Hive</a:t>
            </a:r>
            <a:r>
              <a:rPr lang="pt-BR" sz="1200" b="0" i="0" kern="1200" dirty="0" smtClean="0">
                <a:solidFill>
                  <a:schemeClr val="tx1"/>
                </a:solidFill>
                <a:latin typeface="+mn-lt"/>
                <a:ea typeface="+mn-ea"/>
                <a:cs typeface="+mn-cs"/>
              </a:rPr>
              <a:t> ™, </a:t>
            </a:r>
            <a:r>
              <a:rPr lang="pt-BR" sz="1200" b="0" i="0" kern="1200" dirty="0" err="1" smtClean="0">
                <a:solidFill>
                  <a:schemeClr val="tx1"/>
                </a:solidFill>
                <a:latin typeface="+mn-lt"/>
                <a:ea typeface="+mn-ea"/>
                <a:cs typeface="+mn-cs"/>
              </a:rPr>
              <a:t>Pig</a:t>
            </a:r>
            <a:r>
              <a:rPr lang="pt-BR" sz="1200" b="0" i="0" kern="1200" dirty="0" smtClean="0">
                <a:solidFill>
                  <a:schemeClr val="tx1"/>
                </a:solidFill>
                <a:latin typeface="+mn-lt"/>
                <a:ea typeface="+mn-ea"/>
                <a:cs typeface="+mn-cs"/>
              </a:rPr>
              <a:t> ™ e outros frameworks no ecossistema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e também por outros softwares comerciais (por exemplo, ferramentas ETL), para substituir 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como o mecanismo de execução subjacente.</a:t>
            </a:r>
          </a:p>
          <a:p>
            <a:r>
              <a:rPr lang="pt-BR" sz="1200" b="1" i="0" kern="1200" dirty="0" err="1" smtClean="0">
                <a:solidFill>
                  <a:schemeClr val="tx1"/>
                </a:solidFill>
                <a:latin typeface="+mn-lt"/>
                <a:ea typeface="+mn-ea"/>
                <a:cs typeface="+mn-cs"/>
                <a:hlinkClick r:id="rId13"/>
              </a:rPr>
              <a:t>ZooKeeper</a:t>
            </a:r>
            <a:r>
              <a:rPr lang="pt-BR" sz="1200" b="1" i="0" kern="1200" dirty="0" smtClean="0">
                <a:solidFill>
                  <a:schemeClr val="tx1"/>
                </a:solidFill>
                <a:latin typeface="+mn-lt"/>
                <a:ea typeface="+mn-ea"/>
                <a:cs typeface="+mn-cs"/>
                <a:hlinkClick r:id="rId13"/>
              </a:rPr>
              <a:t> ™</a:t>
            </a:r>
            <a:r>
              <a:rPr lang="pt-BR" sz="1200" b="0" i="0" kern="1200" dirty="0" smtClean="0">
                <a:solidFill>
                  <a:schemeClr val="tx1"/>
                </a:solidFill>
                <a:latin typeface="+mn-lt"/>
                <a:ea typeface="+mn-ea"/>
                <a:cs typeface="+mn-cs"/>
              </a:rPr>
              <a:t> : Um serviço de coordenação de alto desempenho para aplicações distribuídas.</a:t>
            </a:r>
          </a:p>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8</a:t>
            </a:fld>
            <a:endParaRPr lang="de-DE" dirty="0"/>
          </a:p>
        </p:txBody>
      </p:sp>
    </p:spTree>
    <p:extLst>
      <p:ext uri="{BB962C8B-B14F-4D97-AF65-F5344CB8AC3E}">
        <p14:creationId xmlns:p14="http://schemas.microsoft.com/office/powerpoint/2010/main" val="328568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sz="1200" b="0" i="0" kern="1200" dirty="0" smtClean="0">
                <a:solidFill>
                  <a:schemeClr val="tx1"/>
                </a:solidFill>
                <a:latin typeface="+mn-lt"/>
                <a:ea typeface="+mn-ea"/>
                <a:cs typeface="+mn-cs"/>
              </a:rPr>
              <a:t>As empresas mais voltadas para o futuro (chamadas de "</a:t>
            </a:r>
            <a:r>
              <a:rPr lang="pt-BR" sz="1200" b="0" i="0" kern="1200" dirty="0" err="1" smtClean="0">
                <a:solidFill>
                  <a:schemeClr val="tx1"/>
                </a:solidFill>
                <a:latin typeface="+mn-lt"/>
                <a:ea typeface="+mn-ea"/>
                <a:cs typeface="+mn-cs"/>
              </a:rPr>
              <a:t>early</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adopters</a:t>
            </a:r>
            <a:r>
              <a:rPr lang="pt-BR" sz="1200" b="0" i="0" kern="1200" dirty="0" smtClean="0">
                <a:solidFill>
                  <a:schemeClr val="tx1"/>
                </a:solidFill>
                <a:latin typeface="+mn-lt"/>
                <a:ea typeface="+mn-ea"/>
                <a:cs typeface="+mn-cs"/>
              </a:rPr>
              <a:t>" em um ciclo tradicional de adoção de tecnologia) começaram a experimentar cedo com as tecnologias Big Data em 2011-2013, lançando pilotos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(muitas vezes porque era a coisa mais chique) ou Experimentando soluções pontuais. Eles contrataram todos os tipos de pessoas cujos títulos de trabalho não existia anteriormente (como "cientista de dados" ou "chefe de dados oficial"). Eles passaram por vários tipos de esforços, incluindo o despejo de todos os seus dados em um repositório central ou "data </a:t>
            </a:r>
            <a:r>
              <a:rPr lang="pt-BR" sz="1200" b="0" i="0" kern="1200" dirty="0" err="1" smtClean="0">
                <a:solidFill>
                  <a:schemeClr val="tx1"/>
                </a:solidFill>
                <a:latin typeface="+mn-lt"/>
                <a:ea typeface="+mn-ea"/>
                <a:cs typeface="+mn-cs"/>
              </a:rPr>
              <a:t>lake</a:t>
            </a:r>
            <a:r>
              <a:rPr lang="pt-BR" sz="1200" b="0" i="0" kern="1200" dirty="0" smtClean="0">
                <a:solidFill>
                  <a:schemeClr val="tx1"/>
                </a:solidFill>
                <a:latin typeface="+mn-lt"/>
                <a:ea typeface="+mn-ea"/>
                <a:cs typeface="+mn-cs"/>
              </a:rPr>
              <a:t>", às vezes esperando que a magia se seguisse (geralmente não). Eles gradualmente construíram competências internas, experimentaram com diferentes fornecedores, passaram de pilotos para implantações departamentais em produção e agora estão debatendo (ou, mais raramente, implementando) </a:t>
            </a:r>
            <a:r>
              <a:rPr lang="pt-BR" sz="1200" b="0" i="0" kern="1200" dirty="0" err="1" smtClean="0">
                <a:solidFill>
                  <a:schemeClr val="tx1"/>
                </a:solidFill>
                <a:latin typeface="+mn-lt"/>
                <a:ea typeface="+mn-ea"/>
                <a:cs typeface="+mn-cs"/>
              </a:rPr>
              <a:t>roll-outs</a:t>
            </a:r>
            <a:r>
              <a:rPr lang="pt-BR" sz="1200" b="0" i="0" kern="1200" dirty="0" smtClean="0">
                <a:solidFill>
                  <a:schemeClr val="tx1"/>
                </a:solidFill>
                <a:latin typeface="+mn-lt"/>
                <a:ea typeface="+mn-ea"/>
                <a:cs typeface="+mn-cs"/>
              </a:rPr>
              <a:t> em toda a empresa. Em muitos casos, eles estão em um importante ponto de inflexão onde, após vários anos construindo a </a:t>
            </a:r>
            <a:r>
              <a:rPr lang="pt-BR" sz="1200" b="0" i="0" kern="1200" dirty="0" err="1" smtClean="0">
                <a:solidFill>
                  <a:schemeClr val="tx1"/>
                </a:solidFill>
                <a:latin typeface="+mn-lt"/>
                <a:ea typeface="+mn-ea"/>
                <a:cs typeface="+mn-cs"/>
              </a:rPr>
              <a:t>infraestrutura</a:t>
            </a:r>
            <a:r>
              <a:rPr lang="pt-BR" sz="1200" b="0" i="0" kern="1200" dirty="0" smtClean="0">
                <a:solidFill>
                  <a:schemeClr val="tx1"/>
                </a:solidFill>
                <a:latin typeface="+mn-lt"/>
                <a:ea typeface="+mn-ea"/>
                <a:cs typeface="+mn-cs"/>
              </a:rPr>
              <a:t> de Big Data, eles não têm (ainda) muito para mostrar para ela, pelo menos da perspectiva do usuário de negócios em suas empresas. Mas muitos dos trabalhos ingratos foram feitos, </a:t>
            </a:r>
            <a:r>
              <a:rPr lang="pt-BR" sz="1200" b="0" i="0" kern="1200" dirty="0" err="1" smtClean="0">
                <a:solidFill>
                  <a:schemeClr val="tx1"/>
                </a:solidFill>
                <a:latin typeface="+mn-lt"/>
                <a:ea typeface="+mn-ea"/>
                <a:cs typeface="+mn-cs"/>
              </a:rPr>
              <a:t>ea</a:t>
            </a:r>
            <a:r>
              <a:rPr lang="pt-BR" sz="1200" b="0" i="0" kern="1200" dirty="0" smtClean="0">
                <a:solidFill>
                  <a:schemeClr val="tx1"/>
                </a:solidFill>
                <a:latin typeface="+mn-lt"/>
                <a:ea typeface="+mn-ea"/>
                <a:cs typeface="+mn-cs"/>
              </a:rPr>
              <a:t> fase desproporcionalmente impactante onde os aplicativos são implantados em cima da arquitetura do núcleo está agora começando.</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 A combinação de Big Data e AI vai conduzir incrível inovação em praticamente todas as indústrias. Dessa perspectiva, a oportunidade Big Data é provavelmente ainda maior do que as pessoas pensavam.</a:t>
            </a:r>
          </a:p>
          <a:p>
            <a:r>
              <a:rPr lang="pt-BR" sz="1200" b="0" i="0" kern="1200" dirty="0" smtClean="0">
                <a:solidFill>
                  <a:schemeClr val="tx1"/>
                </a:solidFill>
                <a:latin typeface="+mn-lt"/>
                <a:ea typeface="+mn-ea"/>
                <a:cs typeface="+mn-cs"/>
              </a:rPr>
              <a:t>Conforme o Big Data continua a amadurecer, no entanto, o próprio termo provavelmente desaparecerá, ou se tornará tão datado que ninguém mais o usará. É o destino irônico de tecnologias </a:t>
            </a:r>
            <a:r>
              <a:rPr lang="pt-BR" sz="1200" b="0" i="0" kern="1200" dirty="0" err="1" smtClean="0">
                <a:solidFill>
                  <a:schemeClr val="tx1"/>
                </a:solidFill>
                <a:latin typeface="+mn-lt"/>
                <a:ea typeface="+mn-ea"/>
                <a:cs typeface="+mn-cs"/>
              </a:rPr>
              <a:t>capacitadoras</a:t>
            </a:r>
            <a:r>
              <a:rPr lang="pt-BR" sz="1200" b="0" i="0" kern="1200" dirty="0" smtClean="0">
                <a:solidFill>
                  <a:schemeClr val="tx1"/>
                </a:solidFill>
                <a:latin typeface="+mn-lt"/>
                <a:ea typeface="+mn-ea"/>
                <a:cs typeface="+mn-cs"/>
              </a:rPr>
              <a:t> bem-sucedidas que elas se tornam difundidas, então onipresentes e eventualmente invisíveis.</a:t>
            </a:r>
          </a:p>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9</a:t>
            </a:fld>
            <a:endParaRPr lang="de-DE" dirty="0"/>
          </a:p>
        </p:txBody>
      </p:sp>
    </p:spTree>
    <p:extLst>
      <p:ext uri="{BB962C8B-B14F-4D97-AF65-F5344CB8AC3E}">
        <p14:creationId xmlns:p14="http://schemas.microsoft.com/office/powerpoint/2010/main" val="2856556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7500" lnSpcReduction="20000"/>
          </a:bodyPr>
          <a:lstStyle/>
          <a:p>
            <a:r>
              <a:rPr lang="pt-BR" sz="1200" b="0" i="0" u="none" strike="noStrike" kern="1200" dirty="0" err="1" smtClean="0">
                <a:solidFill>
                  <a:schemeClr val="tx1"/>
                </a:solidFill>
                <a:latin typeface="+mn-lt"/>
                <a:ea typeface="+mn-ea"/>
                <a:cs typeface="+mn-cs"/>
                <a:hlinkClick r:id="rId3"/>
              </a:rPr>
              <a:t>Solr</a:t>
            </a:r>
            <a:r>
              <a:rPr lang="pt-BR" sz="1200" b="0" i="0" kern="1200" dirty="0" smtClean="0">
                <a:solidFill>
                  <a:schemeClr val="tx1"/>
                </a:solidFill>
                <a:latin typeface="+mn-lt"/>
                <a:ea typeface="+mn-ea"/>
                <a:cs typeface="+mn-cs"/>
              </a:rPr>
              <a:t> é um projeto Open Source de um servidor de buscas de alta performance do projeto </a:t>
            </a:r>
            <a:r>
              <a:rPr lang="pt-BR" sz="1200" b="0" i="0" u="none" strike="noStrike" kern="1200" dirty="0" smtClean="0">
                <a:solidFill>
                  <a:schemeClr val="tx1"/>
                </a:solidFill>
                <a:latin typeface="+mn-lt"/>
                <a:ea typeface="+mn-ea"/>
                <a:cs typeface="+mn-cs"/>
                <a:hlinkClick r:id="rId4"/>
              </a:rPr>
              <a:t>Apache </a:t>
            </a:r>
            <a:r>
              <a:rPr lang="pt-BR" sz="1200" b="0" i="0" u="none" strike="noStrike" kern="1200" dirty="0" err="1" smtClean="0">
                <a:solidFill>
                  <a:schemeClr val="tx1"/>
                </a:solidFill>
                <a:latin typeface="+mn-lt"/>
                <a:ea typeface="+mn-ea"/>
                <a:cs typeface="+mn-cs"/>
                <a:hlinkClick r:id="rId4"/>
              </a:rPr>
              <a:t>Lucene</a:t>
            </a:r>
            <a:r>
              <a:rPr lang="pt-BR" sz="1200" b="0" i="0" kern="1200" dirty="0" smtClean="0">
                <a:solidFill>
                  <a:schemeClr val="tx1"/>
                </a:solidFill>
                <a:latin typeface="+mn-lt"/>
                <a:ea typeface="+mn-ea"/>
                <a:cs typeface="+mn-cs"/>
              </a:rPr>
              <a:t>. É desenvolvido em Java e utiliza o </a:t>
            </a:r>
            <a:r>
              <a:rPr lang="pt-BR" sz="1200" b="0" i="0" u="none" strike="noStrike" kern="1200" dirty="0" err="1" smtClean="0">
                <a:solidFill>
                  <a:schemeClr val="tx1"/>
                </a:solidFill>
                <a:latin typeface="+mn-lt"/>
                <a:ea typeface="+mn-ea"/>
                <a:cs typeface="+mn-cs"/>
                <a:hlinkClick r:id="rId5"/>
              </a:rPr>
              <a:t>Lucene</a:t>
            </a:r>
            <a:r>
              <a:rPr lang="pt-BR" sz="1200" b="0" i="0" u="none" strike="noStrike" kern="1200" dirty="0" smtClean="0">
                <a:solidFill>
                  <a:schemeClr val="tx1"/>
                </a:solidFill>
                <a:latin typeface="+mn-lt"/>
                <a:ea typeface="+mn-ea"/>
                <a:cs typeface="+mn-cs"/>
                <a:hlinkClick r:id="rId5"/>
              </a:rPr>
              <a:t> Core</a:t>
            </a:r>
            <a:r>
              <a:rPr lang="pt-BR" sz="1200" b="0" i="0" kern="1200" dirty="0" smtClean="0">
                <a:solidFill>
                  <a:schemeClr val="tx1"/>
                </a:solidFill>
                <a:latin typeface="+mn-lt"/>
                <a:ea typeface="+mn-ea"/>
                <a:cs typeface="+mn-cs"/>
              </a:rPr>
              <a:t> como base para indexação e busca, além de fornecer </a:t>
            </a:r>
            <a:r>
              <a:rPr lang="pt-BR" sz="1200" b="0" i="0" kern="1200" dirty="0" err="1" smtClean="0">
                <a:solidFill>
                  <a:schemeClr val="tx1"/>
                </a:solidFill>
                <a:latin typeface="+mn-lt"/>
                <a:ea typeface="+mn-ea"/>
                <a:cs typeface="+mn-cs"/>
              </a:rPr>
              <a:t>APIs</a:t>
            </a:r>
            <a:r>
              <a:rPr lang="pt-BR" sz="1200" b="0" i="0" kern="1200" dirty="0" smtClean="0">
                <a:solidFill>
                  <a:schemeClr val="tx1"/>
                </a:solidFill>
                <a:latin typeface="+mn-lt"/>
                <a:ea typeface="+mn-ea"/>
                <a:cs typeface="+mn-cs"/>
              </a:rPr>
              <a:t> baseadas em </a:t>
            </a:r>
            <a:r>
              <a:rPr lang="pt-BR" sz="1200" b="0" i="0" u="none" strike="noStrike" kern="1200" dirty="0" smtClean="0">
                <a:solidFill>
                  <a:schemeClr val="tx1"/>
                </a:solidFill>
                <a:latin typeface="+mn-lt"/>
                <a:ea typeface="+mn-ea"/>
                <a:cs typeface="+mn-cs"/>
                <a:hlinkClick r:id="rId6"/>
              </a:rPr>
              <a:t>REST</a:t>
            </a:r>
            <a:r>
              <a:rPr lang="pt-BR" sz="1200" b="0" i="0" kern="1200" dirty="0" smtClean="0">
                <a:solidFill>
                  <a:schemeClr val="tx1"/>
                </a:solidFill>
                <a:latin typeface="+mn-lt"/>
                <a:ea typeface="+mn-ea"/>
                <a:cs typeface="+mn-cs"/>
              </a:rPr>
              <a:t> o que lhe permite ser integrado a praticamente qualquer linguagem de programação.</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O Apache </a:t>
            </a:r>
            <a:r>
              <a:rPr lang="pt-BR" sz="1200" b="0" i="0" kern="1200" dirty="0" err="1" smtClean="0">
                <a:solidFill>
                  <a:schemeClr val="tx1"/>
                </a:solidFill>
                <a:latin typeface="+mn-lt"/>
                <a:ea typeface="+mn-ea"/>
                <a:cs typeface="+mn-cs"/>
              </a:rPr>
              <a:t>Storm</a:t>
            </a:r>
            <a:r>
              <a:rPr lang="pt-BR" sz="1200" b="0" i="0" kern="1200" dirty="0" smtClean="0">
                <a:solidFill>
                  <a:schemeClr val="tx1"/>
                </a:solidFill>
                <a:latin typeface="+mn-lt"/>
                <a:ea typeface="+mn-ea"/>
                <a:cs typeface="+mn-cs"/>
              </a:rPr>
              <a:t> é um sistema de computação distribuído e tolerante a falhas, sendo um software livre, que permite processar dados em tempo real com 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As soluções do </a:t>
            </a:r>
            <a:r>
              <a:rPr lang="pt-BR" sz="1200" b="0" i="0" kern="1200" dirty="0" err="1" smtClean="0">
                <a:solidFill>
                  <a:schemeClr val="tx1"/>
                </a:solidFill>
                <a:latin typeface="+mn-lt"/>
                <a:ea typeface="+mn-ea"/>
                <a:cs typeface="+mn-cs"/>
              </a:rPr>
              <a:t>Storm</a:t>
            </a:r>
            <a:r>
              <a:rPr lang="pt-BR" sz="1200" b="0" i="0" kern="1200" dirty="0" smtClean="0">
                <a:solidFill>
                  <a:schemeClr val="tx1"/>
                </a:solidFill>
                <a:latin typeface="+mn-lt"/>
                <a:ea typeface="+mn-ea"/>
                <a:cs typeface="+mn-cs"/>
              </a:rPr>
              <a:t> também podem oferecer um processamento de dados garantido, com a capacidade de reproduzir dados que não tenham sido processados com sucesso da primeira vez.</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Apache </a:t>
            </a:r>
            <a:r>
              <a:rPr lang="pt-BR" sz="1200" b="0" i="0" kern="1200" dirty="0" err="1" smtClean="0">
                <a:solidFill>
                  <a:schemeClr val="tx1"/>
                </a:solidFill>
                <a:latin typeface="+mn-lt"/>
                <a:ea typeface="+mn-ea"/>
                <a:cs typeface="+mn-cs"/>
              </a:rPr>
              <a:t>DataFu</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Pig</a:t>
            </a:r>
            <a:r>
              <a:rPr lang="pt-BR" sz="1200" b="0" i="0" kern="1200" dirty="0" smtClean="0">
                <a:solidFill>
                  <a:schemeClr val="tx1"/>
                </a:solidFill>
                <a:latin typeface="+mn-lt"/>
                <a:ea typeface="+mn-ea"/>
                <a:cs typeface="+mn-cs"/>
              </a:rPr>
              <a:t> é uma coleção de funções definidas pelo usuário úteis para a análise de dados </a:t>
            </a:r>
            <a:r>
              <a:rPr lang="pt-BR" sz="1200" b="0" i="0" kern="1200" dirty="0" err="1" smtClean="0">
                <a:solidFill>
                  <a:schemeClr val="tx1"/>
                </a:solidFill>
                <a:latin typeface="+mn-lt"/>
                <a:ea typeface="+mn-ea"/>
                <a:cs typeface="+mn-cs"/>
              </a:rPr>
              <a:t>em</a:t>
            </a:r>
            <a:r>
              <a:rPr lang="pt-BR" sz="1200" b="0" i="0" u="none" strike="noStrike" kern="1200" dirty="0" err="1" smtClean="0">
                <a:solidFill>
                  <a:schemeClr val="tx1"/>
                </a:solidFill>
                <a:latin typeface="+mn-lt"/>
                <a:ea typeface="+mn-ea"/>
                <a:cs typeface="+mn-cs"/>
                <a:hlinkClick r:id="rId7"/>
              </a:rPr>
              <a:t>Apache</a:t>
            </a:r>
            <a:r>
              <a:rPr lang="pt-BR" sz="1200" b="0" i="0" u="none" strike="noStrike" kern="1200" dirty="0" smtClean="0">
                <a:solidFill>
                  <a:schemeClr val="tx1"/>
                </a:solidFill>
                <a:latin typeface="+mn-lt"/>
                <a:ea typeface="+mn-ea"/>
                <a:cs typeface="+mn-cs"/>
                <a:hlinkClick r:id="rId7"/>
              </a:rPr>
              <a:t> </a:t>
            </a:r>
            <a:r>
              <a:rPr lang="pt-BR" sz="1200" b="0" i="0" u="none" strike="noStrike" kern="1200" dirty="0" err="1" smtClean="0">
                <a:solidFill>
                  <a:schemeClr val="tx1"/>
                </a:solidFill>
                <a:latin typeface="+mn-lt"/>
                <a:ea typeface="+mn-ea"/>
                <a:cs typeface="+mn-cs"/>
                <a:hlinkClick r:id="rId7"/>
              </a:rPr>
              <a:t>Pig</a:t>
            </a:r>
            <a:r>
              <a:rPr lang="pt-BR" sz="1200" b="0" i="0" kern="1200" dirty="0" smtClean="0">
                <a:solidFill>
                  <a:schemeClr val="tx1"/>
                </a:solidFill>
                <a:latin typeface="+mn-lt"/>
                <a:ea typeface="+mn-ea"/>
                <a:cs typeface="+mn-cs"/>
              </a:rPr>
              <a:t> . Esta biblioteca foi de código aberto em 2010 e continua a receber contribuições, tendo atingido 1,0, em Setembro de 2013. Ela tem sido usada por fluxos de trabalho de produção no </a:t>
            </a:r>
            <a:r>
              <a:rPr lang="pt-BR" sz="1200" b="0" i="0" kern="1200" dirty="0" err="1" smtClean="0">
                <a:solidFill>
                  <a:schemeClr val="tx1"/>
                </a:solidFill>
                <a:latin typeface="+mn-lt"/>
                <a:ea typeface="+mn-ea"/>
                <a:cs typeface="+mn-cs"/>
              </a:rPr>
              <a:t>LinkedIn</a:t>
            </a:r>
            <a:r>
              <a:rPr lang="pt-BR" sz="1200" b="0" i="0" kern="1200" dirty="0" smtClean="0">
                <a:solidFill>
                  <a:schemeClr val="tx1"/>
                </a:solidFill>
                <a:latin typeface="+mn-lt"/>
                <a:ea typeface="+mn-ea"/>
                <a:cs typeface="+mn-cs"/>
              </a:rPr>
              <a:t> desde 2010. Ele também está incluído no de </a:t>
            </a:r>
            <a:r>
              <a:rPr lang="pt-BR" sz="1200" b="0" i="0" kern="1200" dirty="0" err="1" smtClean="0">
                <a:solidFill>
                  <a:schemeClr val="tx1"/>
                </a:solidFill>
                <a:latin typeface="+mn-lt"/>
                <a:ea typeface="+mn-ea"/>
                <a:cs typeface="+mn-cs"/>
              </a:rPr>
              <a:t>Cloudera</a:t>
            </a:r>
            <a:r>
              <a:rPr lang="pt-BR" sz="1200" b="0" i="0" kern="1200" dirty="0" smtClean="0">
                <a:solidFill>
                  <a:schemeClr val="tx1"/>
                </a:solidFill>
                <a:latin typeface="+mn-lt"/>
                <a:ea typeface="+mn-ea"/>
                <a:cs typeface="+mn-cs"/>
              </a:rPr>
              <a:t> </a:t>
            </a:r>
            <a:r>
              <a:rPr lang="pt-BR" sz="1200" b="0" i="0" u="none" strike="noStrike" kern="1200" dirty="0" smtClean="0">
                <a:solidFill>
                  <a:schemeClr val="tx1"/>
                </a:solidFill>
                <a:latin typeface="+mn-lt"/>
                <a:ea typeface="+mn-ea"/>
                <a:cs typeface="+mn-cs"/>
                <a:hlinkClick r:id="rId8"/>
              </a:rPr>
              <a:t>CDH</a:t>
            </a:r>
            <a:r>
              <a:rPr lang="pt-BR" sz="1200" b="0" i="0" kern="1200" dirty="0" smtClean="0">
                <a:solidFill>
                  <a:schemeClr val="tx1"/>
                </a:solidFill>
                <a:latin typeface="+mn-lt"/>
                <a:ea typeface="+mn-ea"/>
                <a:cs typeface="+mn-cs"/>
              </a:rPr>
              <a:t> e </a:t>
            </a:r>
            <a:r>
              <a:rPr lang="pt-BR" sz="1200" b="0" i="0" u="none" strike="noStrike" kern="1200" dirty="0" smtClean="0">
                <a:solidFill>
                  <a:schemeClr val="tx1"/>
                </a:solidFill>
                <a:latin typeface="+mn-lt"/>
                <a:ea typeface="+mn-ea"/>
                <a:cs typeface="+mn-cs"/>
                <a:hlinkClick r:id="rId9"/>
              </a:rPr>
              <a:t>Apache </a:t>
            </a:r>
            <a:r>
              <a:rPr lang="pt-BR" sz="1200" b="0" i="0" u="none" strike="noStrike" kern="1200" dirty="0" err="1" smtClean="0">
                <a:solidFill>
                  <a:schemeClr val="tx1"/>
                </a:solidFill>
                <a:latin typeface="+mn-lt"/>
                <a:ea typeface="+mn-ea"/>
                <a:cs typeface="+mn-cs"/>
                <a:hlinkClick r:id="rId9"/>
              </a:rPr>
              <a:t>Bigtop</a:t>
            </a:r>
            <a:r>
              <a:rPr lang="pt-BR" sz="1200" b="0" i="0" kern="1200" dirty="0" smtClean="0">
                <a:solidFill>
                  <a:schemeClr val="tx1"/>
                </a:solidFill>
                <a:latin typeface="+mn-lt"/>
                <a:ea typeface="+mn-ea"/>
                <a:cs typeface="+mn-cs"/>
              </a:rPr>
              <a:t> . Todos os </a:t>
            </a:r>
            <a:r>
              <a:rPr lang="pt-BR" sz="1200" b="0" i="0" kern="1200" dirty="0" err="1" smtClean="0">
                <a:solidFill>
                  <a:schemeClr val="tx1"/>
                </a:solidFill>
                <a:latin typeface="+mn-lt"/>
                <a:ea typeface="+mn-ea"/>
                <a:cs typeface="+mn-cs"/>
              </a:rPr>
              <a:t>UDFs</a:t>
            </a:r>
            <a:r>
              <a:rPr lang="pt-BR" sz="1200" b="0" i="0" kern="1200" dirty="0" smtClean="0">
                <a:solidFill>
                  <a:schemeClr val="tx1"/>
                </a:solidFill>
                <a:latin typeface="+mn-lt"/>
                <a:ea typeface="+mn-ea"/>
                <a:cs typeface="+mn-cs"/>
              </a:rPr>
              <a:t> são testados em unidades para garantir a qualidade.</a:t>
            </a:r>
          </a:p>
          <a:p>
            <a:endParaRPr lang="pt-BR" dirty="0" smtClean="0"/>
          </a:p>
          <a:p>
            <a:r>
              <a:rPr lang="pt-BR" sz="1200" b="0" i="0" kern="1200" dirty="0" err="1" smtClean="0">
                <a:solidFill>
                  <a:schemeClr val="tx1"/>
                </a:solidFill>
                <a:latin typeface="+mn-lt"/>
                <a:ea typeface="+mn-ea"/>
                <a:cs typeface="+mn-cs"/>
              </a:rPr>
              <a:t>Sqoop</a:t>
            </a:r>
            <a:r>
              <a:rPr lang="pt-BR" sz="1200" b="0" i="0" kern="1200" dirty="0" smtClean="0">
                <a:solidFill>
                  <a:schemeClr val="tx1"/>
                </a:solidFill>
                <a:latin typeface="+mn-lt"/>
                <a:ea typeface="+mn-ea"/>
                <a:cs typeface="+mn-cs"/>
              </a:rPr>
              <a:t> fornece uma maneira de transferir rapidamente grandes quantidades de dados entre a plataforma de </a:t>
            </a:r>
            <a:r>
              <a:rPr lang="pt-BR" sz="1200" b="0" i="0" u="sng" kern="1200" dirty="0" smtClean="0">
                <a:solidFill>
                  <a:schemeClr val="tx1"/>
                </a:solidFill>
                <a:latin typeface="+mn-lt"/>
                <a:ea typeface="+mn-ea"/>
                <a:cs typeface="+mn-cs"/>
                <a:hlinkClick r:id="rId10"/>
              </a:rPr>
              <a:t>processamento de dados</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e bancos de dados relacionais, data warehouses e outras tecnologias de dados não relacionais. </a:t>
            </a:r>
          </a:p>
          <a:p>
            <a:endParaRPr lang="pt-BR" sz="1200" b="0" i="0" kern="1200" dirty="0" smtClean="0">
              <a:solidFill>
                <a:schemeClr val="tx1"/>
              </a:solidFill>
              <a:latin typeface="+mn-lt"/>
              <a:ea typeface="+mn-ea"/>
              <a:cs typeface="+mn-cs"/>
            </a:endParaRPr>
          </a:p>
          <a:p>
            <a:pPr fontAlgn="base"/>
            <a:r>
              <a:rPr lang="pt-BR" sz="1200" b="0" i="0" u="none" strike="noStrike" kern="1200" dirty="0" smtClean="0">
                <a:solidFill>
                  <a:schemeClr val="tx1"/>
                </a:solidFill>
                <a:latin typeface="+mn-lt"/>
                <a:ea typeface="+mn-ea"/>
                <a:cs typeface="+mn-cs"/>
              </a:rPr>
              <a:t>a </a:t>
            </a:r>
            <a:r>
              <a:rPr lang="pt-BR" sz="1200" b="0" i="0" u="none" strike="noStrike" kern="1200" dirty="0" err="1" smtClean="0">
                <a:solidFill>
                  <a:schemeClr val="tx1"/>
                </a:solidFill>
                <a:latin typeface="+mn-lt"/>
                <a:ea typeface="+mn-ea"/>
                <a:cs typeface="+mn-cs"/>
                <a:hlinkClick r:id="rId11"/>
              </a:rPr>
              <a:t>Cloudera</a:t>
            </a:r>
            <a:r>
              <a:rPr lang="pt-BR" sz="1200" b="0" i="0" u="none" strike="noStrike" kern="1200" dirty="0" smtClean="0">
                <a:solidFill>
                  <a:schemeClr val="tx1"/>
                </a:solidFill>
                <a:latin typeface="+mn-lt"/>
                <a:ea typeface="+mn-ea"/>
                <a:cs typeface="+mn-cs"/>
              </a:rPr>
              <a:t> criou o </a:t>
            </a:r>
            <a:r>
              <a:rPr lang="pt-BR" sz="1200" b="0" i="0" u="none" strike="noStrike" kern="1200" dirty="0" err="1" smtClean="0">
                <a:solidFill>
                  <a:schemeClr val="tx1"/>
                </a:solidFill>
                <a:latin typeface="+mn-lt"/>
                <a:ea typeface="+mn-ea"/>
                <a:cs typeface="+mn-cs"/>
                <a:hlinkClick r:id="rId12"/>
              </a:rPr>
              <a:t>Flume</a:t>
            </a:r>
            <a:r>
              <a:rPr lang="pt-BR" sz="1200" b="0" i="0" u="none" strike="noStrike" kern="1200" dirty="0" smtClean="0">
                <a:solidFill>
                  <a:schemeClr val="tx1"/>
                </a:solidFill>
                <a:latin typeface="+mn-lt"/>
                <a:ea typeface="+mn-ea"/>
                <a:cs typeface="+mn-cs"/>
              </a:rPr>
              <a:t>, um sistema distribuído, confiável e disponível para coletar, agregar e mover grandes quantidades de dados de muitas fontes diferentes para um armazenamento de dados centralizado. Em 2012, esse passou a ser um projeto </a:t>
            </a:r>
            <a:r>
              <a:rPr lang="pt-BR" sz="1200" b="0" i="1" u="none" strike="noStrike" kern="1200" dirty="0" smtClean="0">
                <a:solidFill>
                  <a:schemeClr val="tx1"/>
                </a:solidFill>
                <a:latin typeface="+mn-lt"/>
                <a:ea typeface="+mn-ea"/>
                <a:cs typeface="+mn-cs"/>
              </a:rPr>
              <a:t>top </a:t>
            </a:r>
            <a:r>
              <a:rPr lang="pt-BR" sz="1200" b="0" i="1" u="none" strike="noStrike" kern="1200" dirty="0" err="1" smtClean="0">
                <a:solidFill>
                  <a:schemeClr val="tx1"/>
                </a:solidFill>
                <a:latin typeface="+mn-lt"/>
                <a:ea typeface="+mn-ea"/>
                <a:cs typeface="+mn-cs"/>
              </a:rPr>
              <a:t>level</a:t>
            </a:r>
            <a:r>
              <a:rPr lang="pt-BR" sz="1200" b="0" i="0" u="none" strike="noStrike" kern="1200" dirty="0" smtClean="0">
                <a:solidFill>
                  <a:schemeClr val="tx1"/>
                </a:solidFill>
                <a:latin typeface="+mn-lt"/>
                <a:ea typeface="+mn-ea"/>
                <a:cs typeface="+mn-cs"/>
              </a:rPr>
              <a:t> na Apache Software </a:t>
            </a:r>
            <a:r>
              <a:rPr lang="pt-BR" sz="1200" b="0" i="0" u="none" strike="noStrike" kern="1200" dirty="0" err="1" smtClean="0">
                <a:solidFill>
                  <a:schemeClr val="tx1"/>
                </a:solidFill>
                <a:latin typeface="+mn-lt"/>
                <a:ea typeface="+mn-ea"/>
                <a:cs typeface="+mn-cs"/>
              </a:rPr>
              <a:t>Foundation</a:t>
            </a:r>
            <a:r>
              <a:rPr lang="pt-BR" sz="1200" b="0" i="0" u="none" strike="noStrike" kern="1200" dirty="0" smtClean="0">
                <a:solidFill>
                  <a:schemeClr val="tx1"/>
                </a:solidFill>
                <a:latin typeface="+mn-lt"/>
                <a:ea typeface="+mn-ea"/>
                <a:cs typeface="+mn-cs"/>
              </a:rPr>
              <a:t>.</a:t>
            </a:r>
          </a:p>
          <a:p>
            <a:pPr fontAlgn="base"/>
            <a:r>
              <a:rPr lang="pt-BR" sz="1200" b="0" i="0" u="none" strike="noStrike" kern="1200" dirty="0" smtClean="0">
                <a:solidFill>
                  <a:schemeClr val="tx1"/>
                </a:solidFill>
                <a:latin typeface="+mn-lt"/>
                <a:ea typeface="+mn-ea"/>
                <a:cs typeface="+mn-cs"/>
              </a:rPr>
              <a:t>O Apache </a:t>
            </a:r>
            <a:r>
              <a:rPr lang="pt-BR" sz="1200" b="0" i="0" u="none" strike="noStrike" kern="1200" dirty="0" err="1" smtClean="0">
                <a:solidFill>
                  <a:schemeClr val="tx1"/>
                </a:solidFill>
                <a:latin typeface="+mn-lt"/>
                <a:ea typeface="+mn-ea"/>
                <a:cs typeface="+mn-cs"/>
              </a:rPr>
              <a:t>Flume</a:t>
            </a:r>
            <a:r>
              <a:rPr lang="pt-BR" sz="1200" b="0" i="0" u="none" strike="noStrike" kern="1200" dirty="0" smtClean="0">
                <a:solidFill>
                  <a:schemeClr val="tx1"/>
                </a:solidFill>
                <a:latin typeface="+mn-lt"/>
                <a:ea typeface="+mn-ea"/>
                <a:cs typeface="+mn-cs"/>
              </a:rPr>
              <a:t> não se restringe apenas à coleta de </a:t>
            </a:r>
            <a:r>
              <a:rPr lang="pt-BR" sz="1200" b="0" i="0" u="none" strike="noStrike" kern="1200" dirty="0" err="1" smtClean="0">
                <a:solidFill>
                  <a:schemeClr val="tx1"/>
                </a:solidFill>
                <a:latin typeface="+mn-lt"/>
                <a:ea typeface="+mn-ea"/>
                <a:cs typeface="+mn-cs"/>
              </a:rPr>
              <a:t>logs</a:t>
            </a:r>
            <a:r>
              <a:rPr lang="pt-BR" sz="1200" b="0" i="0" u="none" strike="noStrike" kern="1200" dirty="0" smtClean="0">
                <a:solidFill>
                  <a:schemeClr val="tx1"/>
                </a:solidFill>
                <a:latin typeface="+mn-lt"/>
                <a:ea typeface="+mn-ea"/>
                <a:cs typeface="+mn-cs"/>
              </a:rPr>
              <a:t>, e pode ser usado para transportar grandes quantidades de dados, como os gerados em social media, e-mails e qualquer fonte de dados possível.</a:t>
            </a:r>
          </a:p>
          <a:p>
            <a:pPr fontAlgn="base"/>
            <a:r>
              <a:rPr lang="pt-BR" sz="1200" b="0" i="0" u="none" strike="noStrike" kern="1200" dirty="0" smtClean="0">
                <a:solidFill>
                  <a:schemeClr val="tx1"/>
                </a:solidFill>
                <a:latin typeface="+mn-lt"/>
                <a:ea typeface="+mn-ea"/>
                <a:cs typeface="+mn-cs"/>
              </a:rPr>
              <a:t>O objetivo principal do </a:t>
            </a:r>
            <a:r>
              <a:rPr lang="pt-BR" sz="1200" b="0" i="0" u="none" strike="noStrike" kern="1200" dirty="0" err="1" smtClean="0">
                <a:solidFill>
                  <a:schemeClr val="tx1"/>
                </a:solidFill>
                <a:latin typeface="+mn-lt"/>
                <a:ea typeface="+mn-ea"/>
                <a:cs typeface="+mn-cs"/>
              </a:rPr>
              <a:t>Flume</a:t>
            </a:r>
            <a:r>
              <a:rPr lang="pt-BR" sz="1200" b="0" i="0" u="none" strike="noStrike" kern="1200" dirty="0" smtClean="0">
                <a:solidFill>
                  <a:schemeClr val="tx1"/>
                </a:solidFill>
                <a:latin typeface="+mn-lt"/>
                <a:ea typeface="+mn-ea"/>
                <a:cs typeface="+mn-cs"/>
              </a:rPr>
              <a:t> é ingerir dados de eventos no HDFS (</a:t>
            </a:r>
            <a:r>
              <a:rPr lang="pt-BR" sz="1200" b="0" i="0" u="none" strike="noStrike" kern="1200" dirty="0" err="1" smtClean="0">
                <a:solidFill>
                  <a:schemeClr val="tx1"/>
                </a:solidFill>
                <a:latin typeface="+mn-lt"/>
                <a:ea typeface="+mn-ea"/>
                <a:cs typeface="+mn-cs"/>
              </a:rPr>
              <a:t>Hadoop</a:t>
            </a:r>
            <a:r>
              <a:rPr lang="pt-BR" sz="1200" b="0" i="0" u="none" strike="noStrike" kern="1200" dirty="0" smtClean="0">
                <a:solidFill>
                  <a:schemeClr val="tx1"/>
                </a:solidFill>
                <a:latin typeface="+mn-lt"/>
                <a:ea typeface="+mn-ea"/>
                <a:cs typeface="+mn-cs"/>
              </a:rPr>
              <a:t> </a:t>
            </a:r>
            <a:r>
              <a:rPr lang="pt-BR" sz="1200" b="0" i="0" u="none" strike="noStrike" kern="1200" dirty="0" err="1" smtClean="0">
                <a:solidFill>
                  <a:schemeClr val="tx1"/>
                </a:solidFill>
                <a:latin typeface="+mn-lt"/>
                <a:ea typeface="+mn-ea"/>
                <a:cs typeface="+mn-cs"/>
              </a:rPr>
              <a:t>Distributed</a:t>
            </a:r>
            <a:r>
              <a:rPr lang="pt-BR" sz="1200" b="0" i="0" u="none" strike="noStrike" kern="1200" dirty="0" smtClean="0">
                <a:solidFill>
                  <a:schemeClr val="tx1"/>
                </a:solidFill>
                <a:latin typeface="+mn-lt"/>
                <a:ea typeface="+mn-ea"/>
                <a:cs typeface="+mn-cs"/>
              </a:rPr>
              <a:t> File System) de forma simples e automatizada. Porém, seu uso não se limita apenas ao HDFS; é possível enviar também dados para um arquivo ou banco de dados, entre outros.</a:t>
            </a:r>
          </a:p>
          <a:p>
            <a:endParaRPr lang="pt-BR" dirty="0" smtClean="0"/>
          </a:p>
          <a:p>
            <a:r>
              <a:rPr lang="pt-BR" sz="1200" b="0" i="0" kern="1200" dirty="0" smtClean="0">
                <a:solidFill>
                  <a:schemeClr val="tx1"/>
                </a:solidFill>
                <a:latin typeface="+mn-lt"/>
                <a:ea typeface="+mn-ea"/>
                <a:cs typeface="+mn-cs"/>
              </a:rPr>
              <a:t>O Apache Kafka foi originalmente desenvolvido pelo </a:t>
            </a:r>
            <a:r>
              <a:rPr lang="pt-BR" sz="1200" b="0" i="0" kern="1200" dirty="0" err="1" smtClean="0">
                <a:solidFill>
                  <a:schemeClr val="tx1"/>
                </a:solidFill>
                <a:latin typeface="+mn-lt"/>
                <a:ea typeface="+mn-ea"/>
                <a:cs typeface="+mn-cs"/>
              </a:rPr>
              <a:t>LinkedIn</a:t>
            </a:r>
            <a:r>
              <a:rPr lang="pt-BR" sz="1200" b="0" i="0" kern="1200" dirty="0" smtClean="0">
                <a:solidFill>
                  <a:schemeClr val="tx1"/>
                </a:solidFill>
                <a:latin typeface="+mn-lt"/>
                <a:ea typeface="+mn-ea"/>
                <a:cs typeface="+mn-cs"/>
              </a:rPr>
              <a:t> e posteriormente liberado como um projeto open-source, em 2011. O Apache Kafka é um sistema para gerenciamento de fluxos de dados em tempo real, gerados a partir de web sites, aplicações e sensores. Algumas das empresas que usam Kafka: </a:t>
            </a:r>
            <a:r>
              <a:rPr lang="pt-BR" sz="1200" b="0" i="0" kern="1200" dirty="0" err="1" smtClean="0">
                <a:solidFill>
                  <a:schemeClr val="tx1"/>
                </a:solidFill>
                <a:latin typeface="+mn-lt"/>
                <a:ea typeface="+mn-ea"/>
                <a:cs typeface="+mn-cs"/>
              </a:rPr>
              <a:t>LinkedIn</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Netflix</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PayPal</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Spotify</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Uber</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AirBnB</a:t>
            </a:r>
            <a:r>
              <a:rPr lang="pt-BR" sz="1200" b="0" i="0" kern="1200" dirty="0" smtClean="0">
                <a:solidFill>
                  <a:schemeClr val="tx1"/>
                </a:solidFill>
                <a:latin typeface="+mn-lt"/>
                <a:ea typeface="+mn-ea"/>
                <a:cs typeface="+mn-cs"/>
              </a:rPr>
              <a:t>, Cisco, Goldman Sachs e </a:t>
            </a:r>
            <a:r>
              <a:rPr lang="pt-BR" sz="1200" b="0" i="0" kern="1200" dirty="0" err="1" smtClean="0">
                <a:solidFill>
                  <a:schemeClr val="tx1"/>
                </a:solidFill>
                <a:latin typeface="+mn-lt"/>
                <a:ea typeface="+mn-ea"/>
                <a:cs typeface="+mn-cs"/>
              </a:rPr>
              <a:t>SalesForce</a:t>
            </a:r>
            <a:r>
              <a:rPr lang="pt-BR" sz="1200" b="0" i="0" kern="1200" dirty="0" smtClean="0">
                <a:solidFill>
                  <a:schemeClr val="tx1"/>
                </a:solidFill>
                <a:latin typeface="+mn-lt"/>
                <a:ea typeface="+mn-ea"/>
                <a:cs typeface="+mn-cs"/>
              </a:rPr>
              <a:t>. Recentemente a IBM anunciou a criação de dois projetos envolvendo o Apache Kafka. O </a:t>
            </a:r>
            <a:r>
              <a:rPr lang="pt-BR" sz="1200" b="0" i="0" kern="1200" dirty="0" err="1" smtClean="0">
                <a:solidFill>
                  <a:schemeClr val="tx1"/>
                </a:solidFill>
                <a:latin typeface="+mn-lt"/>
                <a:ea typeface="+mn-ea"/>
                <a:cs typeface="+mn-cs"/>
              </a:rPr>
              <a:t>LinkedIn</a:t>
            </a:r>
            <a:r>
              <a:rPr lang="pt-BR" sz="1200" b="0" i="0" kern="1200" dirty="0" smtClean="0">
                <a:solidFill>
                  <a:schemeClr val="tx1"/>
                </a:solidFill>
                <a:latin typeface="+mn-lt"/>
                <a:ea typeface="+mn-ea"/>
                <a:cs typeface="+mn-cs"/>
              </a:rPr>
              <a:t> possui o maior ambiente Kafka do qual se tem notícia, com 1.1 trilhões de mensagens por dia.</a:t>
            </a:r>
          </a:p>
          <a:p>
            <a:r>
              <a:rPr lang="pt-BR" sz="1200" b="0" i="0" kern="1200" dirty="0" smtClean="0">
                <a:solidFill>
                  <a:schemeClr val="tx1"/>
                </a:solidFill>
                <a:latin typeface="+mn-lt"/>
                <a:ea typeface="+mn-ea"/>
                <a:cs typeface="+mn-cs"/>
              </a:rPr>
              <a:t>Kafka age como uma espécie de “sistema nervoso central”, que coleta dados de alto volume como por exemplo a atividade de usuários (</a:t>
            </a:r>
            <a:r>
              <a:rPr lang="pt-BR" sz="1200" b="0" i="0" kern="1200" dirty="0" err="1" smtClean="0">
                <a:solidFill>
                  <a:schemeClr val="tx1"/>
                </a:solidFill>
                <a:latin typeface="+mn-lt"/>
                <a:ea typeface="+mn-ea"/>
                <a:cs typeface="+mn-cs"/>
              </a:rPr>
              <a:t>clicks</a:t>
            </a:r>
            <a:r>
              <a:rPr lang="pt-BR" sz="1200" b="0" i="0" kern="1200" dirty="0" smtClean="0">
                <a:solidFill>
                  <a:schemeClr val="tx1"/>
                </a:solidFill>
                <a:latin typeface="+mn-lt"/>
                <a:ea typeface="+mn-ea"/>
                <a:cs typeface="+mn-cs"/>
              </a:rPr>
              <a:t> em um web site), </a:t>
            </a:r>
            <a:r>
              <a:rPr lang="pt-BR" sz="1200" b="0" i="0" kern="1200" dirty="0" err="1" smtClean="0">
                <a:solidFill>
                  <a:schemeClr val="tx1"/>
                </a:solidFill>
                <a:latin typeface="+mn-lt"/>
                <a:ea typeface="+mn-ea"/>
                <a:cs typeface="+mn-cs"/>
              </a:rPr>
              <a:t>logs</a:t>
            </a:r>
            <a:r>
              <a:rPr lang="pt-BR" sz="1200" b="0" i="0" kern="1200" dirty="0" smtClean="0">
                <a:solidFill>
                  <a:schemeClr val="tx1"/>
                </a:solidFill>
                <a:latin typeface="+mn-lt"/>
                <a:ea typeface="+mn-ea"/>
                <a:cs typeface="+mn-cs"/>
              </a:rPr>
              <a:t>, cotações de ações </a:t>
            </a:r>
            <a:r>
              <a:rPr lang="pt-BR" sz="1200" b="0" i="0" kern="1200" dirty="0" err="1" smtClean="0">
                <a:solidFill>
                  <a:schemeClr val="tx1"/>
                </a:solidFill>
                <a:latin typeface="+mn-lt"/>
                <a:ea typeface="+mn-ea"/>
                <a:cs typeface="+mn-cs"/>
              </a:rPr>
              <a:t>etc</a:t>
            </a:r>
            <a:r>
              <a:rPr lang="pt-BR" sz="1200" b="0" i="0" kern="1200" dirty="0" smtClean="0">
                <a:solidFill>
                  <a:schemeClr val="tx1"/>
                </a:solidFill>
                <a:latin typeface="+mn-lt"/>
                <a:ea typeface="+mn-ea"/>
                <a:cs typeface="+mn-cs"/>
              </a:rPr>
              <a:t>… e torna estes dados disponíveis como um fluxo em tempo real para o consumo por outras aplicações</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O Apache </a:t>
            </a:r>
            <a:r>
              <a:rPr lang="pt-BR" sz="1200" b="0" i="0" kern="1200" dirty="0" err="1" smtClean="0">
                <a:solidFill>
                  <a:schemeClr val="tx1"/>
                </a:solidFill>
                <a:latin typeface="+mn-lt"/>
                <a:ea typeface="+mn-ea"/>
                <a:cs typeface="+mn-cs"/>
              </a:rPr>
              <a:t>Parquet</a:t>
            </a:r>
            <a:r>
              <a:rPr lang="pt-BR" sz="1200" b="0" i="0" kern="1200" dirty="0" smtClean="0">
                <a:solidFill>
                  <a:schemeClr val="tx1"/>
                </a:solidFill>
                <a:latin typeface="+mn-lt"/>
                <a:ea typeface="+mn-ea"/>
                <a:cs typeface="+mn-cs"/>
              </a:rPr>
              <a:t>, formato de armazenamento em colunas de código aberto para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recentemente passou de um Apache Software </a:t>
            </a:r>
            <a:r>
              <a:rPr lang="pt-BR" sz="1200" b="0" i="0" kern="1200" dirty="0" err="1" smtClean="0">
                <a:solidFill>
                  <a:schemeClr val="tx1"/>
                </a:solidFill>
                <a:latin typeface="+mn-lt"/>
                <a:ea typeface="+mn-ea"/>
                <a:cs typeface="+mn-cs"/>
              </a:rPr>
              <a:t>Foundation</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Incubator</a:t>
            </a:r>
            <a:r>
              <a:rPr lang="pt-BR" sz="1200" b="0" i="0" kern="1200" dirty="0" smtClean="0">
                <a:solidFill>
                  <a:schemeClr val="tx1"/>
                </a:solidFill>
                <a:latin typeface="+mn-lt"/>
                <a:ea typeface="+mn-ea"/>
                <a:cs typeface="+mn-cs"/>
              </a:rPr>
              <a:t> para um projeto </a:t>
            </a:r>
            <a:r>
              <a:rPr lang="pt-BR" sz="1200" b="0" i="0" u="none" strike="noStrike" kern="1200" dirty="0" err="1" smtClean="0">
                <a:solidFill>
                  <a:schemeClr val="tx1"/>
                </a:solidFill>
                <a:latin typeface="+mn-lt"/>
                <a:ea typeface="+mn-ea"/>
                <a:cs typeface="+mn-cs"/>
                <a:hlinkClick r:id="rId13"/>
              </a:rPr>
              <a:t>top-level</a:t>
            </a:r>
            <a:r>
              <a:rPr lang="pt-BR" sz="1200" b="0" i="0" kern="1200" dirty="0" smtClean="0">
                <a:solidFill>
                  <a:schemeClr val="tx1"/>
                </a:solidFill>
                <a:latin typeface="+mn-lt"/>
                <a:ea typeface="+mn-ea"/>
                <a:cs typeface="+mn-cs"/>
              </a:rPr>
              <a:t>. Inicialmente, criado pela </a:t>
            </a:r>
            <a:r>
              <a:rPr lang="pt-BR" sz="1200" b="0" i="0" kern="1200" dirty="0" err="1" smtClean="0">
                <a:solidFill>
                  <a:schemeClr val="tx1"/>
                </a:solidFill>
                <a:latin typeface="+mn-lt"/>
                <a:ea typeface="+mn-ea"/>
                <a:cs typeface="+mn-cs"/>
              </a:rPr>
              <a:t>Cloudera</a:t>
            </a:r>
            <a:r>
              <a:rPr lang="pt-BR" sz="1200" b="0" i="0" kern="1200" dirty="0" smtClean="0">
                <a:solidFill>
                  <a:schemeClr val="tx1"/>
                </a:solidFill>
                <a:latin typeface="+mn-lt"/>
                <a:ea typeface="+mn-ea"/>
                <a:cs typeface="+mn-cs"/>
              </a:rPr>
              <a:t> e pelo </a:t>
            </a:r>
            <a:r>
              <a:rPr lang="pt-BR" sz="1200" b="0" i="0" kern="1200" dirty="0" err="1" smtClean="0">
                <a:solidFill>
                  <a:schemeClr val="tx1"/>
                </a:solidFill>
                <a:latin typeface="+mn-lt"/>
                <a:ea typeface="+mn-ea"/>
                <a:cs typeface="+mn-cs"/>
              </a:rPr>
              <a:t>Twitter</a:t>
            </a:r>
            <a:r>
              <a:rPr lang="pt-BR" sz="1200" b="0" i="0" kern="1200" dirty="0" smtClean="0">
                <a:solidFill>
                  <a:schemeClr val="tx1"/>
                </a:solidFill>
                <a:latin typeface="+mn-lt"/>
                <a:ea typeface="+mn-ea"/>
                <a:cs typeface="+mn-cs"/>
              </a:rPr>
              <a:t> em 2012 para acelerar o processamento analítico, o </a:t>
            </a:r>
            <a:r>
              <a:rPr lang="pt-BR" sz="1200" b="0" i="0" kern="1200" dirty="0" err="1" smtClean="0">
                <a:solidFill>
                  <a:schemeClr val="tx1"/>
                </a:solidFill>
                <a:latin typeface="+mn-lt"/>
                <a:ea typeface="+mn-ea"/>
                <a:cs typeface="+mn-cs"/>
              </a:rPr>
              <a:t>Parquet</a:t>
            </a:r>
            <a:r>
              <a:rPr lang="pt-BR" sz="1200" b="0" i="0" kern="1200" dirty="0" smtClean="0">
                <a:solidFill>
                  <a:schemeClr val="tx1"/>
                </a:solidFill>
                <a:latin typeface="+mn-lt"/>
                <a:ea typeface="+mn-ea"/>
                <a:cs typeface="+mn-cs"/>
              </a:rPr>
              <a:t> está agora aberto e disponível para o Apache </a:t>
            </a:r>
            <a:r>
              <a:rPr lang="pt-BR" sz="1200" b="0" i="0" kern="1200" dirty="0" err="1" smtClean="0">
                <a:solidFill>
                  <a:schemeClr val="tx1"/>
                </a:solidFill>
                <a:latin typeface="+mn-lt"/>
                <a:ea typeface="+mn-ea"/>
                <a:cs typeface="+mn-cs"/>
              </a:rPr>
              <a:t>Spark</a:t>
            </a:r>
            <a:r>
              <a:rPr lang="pt-BR" sz="1200" b="0" i="0" kern="1200" dirty="0" smtClean="0">
                <a:solidFill>
                  <a:schemeClr val="tx1"/>
                </a:solidFill>
                <a:latin typeface="+mn-lt"/>
                <a:ea typeface="+mn-ea"/>
                <a:cs typeface="+mn-cs"/>
              </a:rPr>
              <a:t>, Apache </a:t>
            </a:r>
            <a:r>
              <a:rPr lang="pt-BR" sz="1200" b="0" i="0" kern="1200" dirty="0" err="1" smtClean="0">
                <a:solidFill>
                  <a:schemeClr val="tx1"/>
                </a:solidFill>
                <a:latin typeface="+mn-lt"/>
                <a:ea typeface="+mn-ea"/>
                <a:cs typeface="+mn-cs"/>
              </a:rPr>
              <a:t>Hive</a:t>
            </a:r>
            <a:r>
              <a:rPr lang="pt-BR" sz="1200" b="0" i="0" kern="1200" dirty="0" smtClean="0">
                <a:solidFill>
                  <a:schemeClr val="tx1"/>
                </a:solidFill>
                <a:latin typeface="+mn-lt"/>
                <a:ea typeface="+mn-ea"/>
                <a:cs typeface="+mn-cs"/>
              </a:rPr>
              <a:t>, Apache </a:t>
            </a:r>
            <a:r>
              <a:rPr lang="pt-BR" sz="1200" b="0" i="0" kern="1200" dirty="0" err="1" smtClean="0">
                <a:solidFill>
                  <a:schemeClr val="tx1"/>
                </a:solidFill>
                <a:latin typeface="+mn-lt"/>
                <a:ea typeface="+mn-ea"/>
                <a:cs typeface="+mn-cs"/>
              </a:rPr>
              <a:t>Pig</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Impala</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MapReduce</a:t>
            </a:r>
            <a:r>
              <a:rPr lang="pt-BR" sz="1200" b="0" i="0" kern="1200" dirty="0" smtClean="0">
                <a:solidFill>
                  <a:schemeClr val="tx1"/>
                </a:solidFill>
                <a:latin typeface="+mn-lt"/>
                <a:ea typeface="+mn-ea"/>
                <a:cs typeface="+mn-cs"/>
              </a:rPr>
              <a:t> nativo e outros componentes chaves do ecossistema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O </a:t>
            </a:r>
            <a:r>
              <a:rPr lang="pt-BR" sz="1200" b="0" i="0" kern="1200" dirty="0" err="1" smtClean="0">
                <a:solidFill>
                  <a:schemeClr val="tx1"/>
                </a:solidFill>
                <a:latin typeface="+mn-lt"/>
                <a:ea typeface="+mn-ea"/>
                <a:cs typeface="+mn-cs"/>
              </a:rPr>
              <a:t>Parquet</a:t>
            </a:r>
            <a:r>
              <a:rPr lang="pt-BR" sz="1200" b="0" i="0" kern="1200" dirty="0" smtClean="0">
                <a:solidFill>
                  <a:schemeClr val="tx1"/>
                </a:solidFill>
                <a:latin typeface="+mn-lt"/>
                <a:ea typeface="+mn-ea"/>
                <a:cs typeface="+mn-cs"/>
              </a:rPr>
              <a:t> é particularmente utilizado por </a:t>
            </a:r>
            <a:r>
              <a:rPr lang="pt-BR" sz="1200" b="0" i="0" kern="1200" dirty="0" err="1" smtClean="0">
                <a:solidFill>
                  <a:schemeClr val="tx1"/>
                </a:solidFill>
                <a:latin typeface="+mn-lt"/>
                <a:ea typeface="+mn-ea"/>
                <a:cs typeface="+mn-cs"/>
              </a:rPr>
              <a:t>Cloudera</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Twitter</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Netflix</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Stripe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Criteo</a:t>
            </a:r>
            <a:r>
              <a:rPr lang="pt-BR" sz="1200" b="0" i="0" kern="1200" dirty="0" smtClean="0">
                <a:solidFill>
                  <a:schemeClr val="tx1"/>
                </a:solidFill>
                <a:latin typeface="+mn-lt"/>
                <a:ea typeface="+mn-ea"/>
                <a:cs typeface="+mn-cs"/>
              </a:rPr>
              <a:t> e </a:t>
            </a:r>
            <a:r>
              <a:rPr lang="pt-BR" sz="1200" b="0" i="0" kern="1200" dirty="0" err="1" smtClean="0">
                <a:solidFill>
                  <a:schemeClr val="tx1"/>
                </a:solidFill>
                <a:latin typeface="+mn-lt"/>
                <a:ea typeface="+mn-ea"/>
                <a:cs typeface="+mn-cs"/>
              </a:rPr>
              <a:t>AppNexus</a:t>
            </a:r>
            <a:r>
              <a:rPr lang="pt-BR" sz="1200" b="0" i="0" kern="1200" dirty="0" smtClean="0">
                <a:solidFill>
                  <a:schemeClr val="tx1"/>
                </a:solidFill>
                <a:latin typeface="+mn-lt"/>
                <a:ea typeface="+mn-ea"/>
                <a:cs typeface="+mn-cs"/>
              </a:rPr>
              <a:t>.</a:t>
            </a:r>
          </a:p>
          <a:p>
            <a:r>
              <a:rPr lang="pt-BR" sz="1200" b="0" i="0" kern="1200" dirty="0" smtClean="0">
                <a:solidFill>
                  <a:schemeClr val="tx1"/>
                </a:solidFill>
                <a:latin typeface="+mn-lt"/>
                <a:ea typeface="+mn-ea"/>
                <a:cs typeface="+mn-cs"/>
              </a:rPr>
              <a:t>A idéia por trás do </a:t>
            </a:r>
            <a:r>
              <a:rPr lang="pt-BR" sz="1200" b="0" i="0" kern="1200" dirty="0" err="1" smtClean="0">
                <a:solidFill>
                  <a:schemeClr val="tx1"/>
                </a:solidFill>
                <a:latin typeface="+mn-lt"/>
                <a:ea typeface="+mn-ea"/>
                <a:cs typeface="+mn-cs"/>
              </a:rPr>
              <a:t>Parquet</a:t>
            </a:r>
            <a:r>
              <a:rPr lang="pt-BR" sz="1200" b="0" i="0" kern="1200" dirty="0" smtClean="0">
                <a:solidFill>
                  <a:schemeClr val="tx1"/>
                </a:solidFill>
                <a:latin typeface="+mn-lt"/>
                <a:ea typeface="+mn-ea"/>
                <a:cs typeface="+mn-cs"/>
              </a:rPr>
              <a:t> - e o </a:t>
            </a:r>
            <a:r>
              <a:rPr lang="pt-BR" sz="1200" b="0" i="0" u="none" strike="noStrike" kern="1200" dirty="0" smtClean="0">
                <a:solidFill>
                  <a:schemeClr val="tx1"/>
                </a:solidFill>
                <a:latin typeface="+mn-lt"/>
                <a:ea typeface="+mn-ea"/>
                <a:cs typeface="+mn-cs"/>
                <a:hlinkClick r:id="rId14"/>
              </a:rPr>
              <a:t>armazenamento em colunas</a:t>
            </a:r>
            <a:r>
              <a:rPr lang="pt-BR" sz="1200" b="0" i="0" kern="1200" dirty="0" smtClean="0">
                <a:solidFill>
                  <a:schemeClr val="tx1"/>
                </a:solidFill>
                <a:latin typeface="+mn-lt"/>
                <a:ea typeface="+mn-ea"/>
                <a:cs typeface="+mn-cs"/>
              </a:rPr>
              <a:t> em geral - é simples e não é novo: armazenar dados por colunas para otimizar o desempenho de consultas analíticas e diminuir o custo de armazenamento. </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O Apache </a:t>
            </a:r>
            <a:r>
              <a:rPr lang="pt-BR" sz="1200" b="0" i="0" kern="1200" dirty="0" err="1" smtClean="0">
                <a:solidFill>
                  <a:schemeClr val="tx1"/>
                </a:solidFill>
                <a:latin typeface="+mn-lt"/>
                <a:ea typeface="+mn-ea"/>
                <a:cs typeface="+mn-cs"/>
              </a:rPr>
              <a:t>Sentry</a:t>
            </a:r>
            <a:r>
              <a:rPr lang="pt-BR" sz="1200" b="0" i="0" kern="1200" dirty="0" smtClean="0">
                <a:solidFill>
                  <a:schemeClr val="tx1"/>
                </a:solidFill>
                <a:latin typeface="+mn-lt"/>
                <a:ea typeface="+mn-ea"/>
                <a:cs typeface="+mn-cs"/>
              </a:rPr>
              <a:t> 2016 é um sistema para aplicar uma autorização baseada em função de grão fino a dados e </a:t>
            </a:r>
            <a:r>
              <a:rPr lang="pt-BR" sz="1200" b="0" i="0" kern="1200" dirty="0" err="1" smtClean="0">
                <a:solidFill>
                  <a:schemeClr val="tx1"/>
                </a:solidFill>
                <a:latin typeface="+mn-lt"/>
                <a:ea typeface="+mn-ea"/>
                <a:cs typeface="+mn-cs"/>
              </a:rPr>
              <a:t>metadados</a:t>
            </a:r>
            <a:r>
              <a:rPr lang="pt-BR" sz="1200" b="0" i="0" kern="1200" dirty="0" smtClean="0">
                <a:solidFill>
                  <a:schemeClr val="tx1"/>
                </a:solidFill>
                <a:latin typeface="+mn-lt"/>
                <a:ea typeface="+mn-ea"/>
                <a:cs typeface="+mn-cs"/>
              </a:rPr>
              <a:t> armazenados em um cluster do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O Apache </a:t>
            </a:r>
            <a:r>
              <a:rPr lang="pt-BR" sz="1200" b="0" i="0" kern="1200" dirty="0" err="1" smtClean="0">
                <a:solidFill>
                  <a:schemeClr val="tx1"/>
                </a:solidFill>
                <a:latin typeface="+mn-lt"/>
                <a:ea typeface="+mn-ea"/>
                <a:cs typeface="+mn-cs"/>
              </a:rPr>
              <a:t>Slider</a:t>
            </a:r>
            <a:r>
              <a:rPr lang="pt-BR" sz="1200" b="0" i="0" kern="1200" dirty="0" smtClean="0">
                <a:solidFill>
                  <a:schemeClr val="tx1"/>
                </a:solidFill>
                <a:latin typeface="+mn-lt"/>
                <a:ea typeface="+mn-ea"/>
                <a:cs typeface="+mn-cs"/>
              </a:rPr>
              <a:t> é um aplicativo para implantar aplicativos distribuídos existentes em um cluster Apache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YARN, monitorá-los e torná-los maiores ou menores conforme desejado - mesmo quando o aplicativo está em execução.</a:t>
            </a:r>
          </a:p>
          <a:p>
            <a:endParaRPr lang="pt-BR" sz="1200" b="0" i="0" kern="1200" dirty="0" smtClean="0">
              <a:solidFill>
                <a:schemeClr val="tx1"/>
              </a:solidFill>
              <a:latin typeface="+mn-lt"/>
              <a:ea typeface="+mn-ea"/>
              <a:cs typeface="+mn-cs"/>
            </a:endParaRPr>
          </a:p>
          <a:p>
            <a:r>
              <a:rPr lang="pt-BR" sz="1200" b="0" i="0" kern="1200" dirty="0" smtClean="0">
                <a:solidFill>
                  <a:schemeClr val="tx1"/>
                </a:solidFill>
                <a:latin typeface="+mn-lt"/>
                <a:ea typeface="+mn-ea"/>
                <a:cs typeface="+mn-cs"/>
              </a:rPr>
              <a:t>Apache</a:t>
            </a:r>
            <a:r>
              <a:rPr lang="pt-BR" sz="1200" b="0" i="0" kern="1200" baseline="0" dirty="0" smtClean="0">
                <a:solidFill>
                  <a:schemeClr val="tx1"/>
                </a:solidFill>
                <a:latin typeface="+mn-lt"/>
                <a:ea typeface="+mn-ea"/>
                <a:cs typeface="+mn-cs"/>
              </a:rPr>
              <a:t> </a:t>
            </a:r>
            <a:r>
              <a:rPr lang="pt-BR" sz="1200" b="0" i="0" kern="1200" baseline="0" dirty="0" err="1" smtClean="0">
                <a:solidFill>
                  <a:schemeClr val="tx1"/>
                </a:solidFill>
                <a:latin typeface="+mn-lt"/>
                <a:ea typeface="+mn-ea"/>
                <a:cs typeface="+mn-cs"/>
              </a:rPr>
              <a:t>Knox</a:t>
            </a:r>
            <a:r>
              <a:rPr lang="pt-BR" sz="1200" b="0" i="0" kern="1200" baseline="0" dirty="0" smtClean="0">
                <a:solidFill>
                  <a:schemeClr val="tx1"/>
                </a:solidFill>
                <a:latin typeface="+mn-lt"/>
                <a:ea typeface="+mn-ea"/>
                <a:cs typeface="+mn-cs"/>
              </a:rPr>
              <a:t> é um gateway </a:t>
            </a:r>
            <a:r>
              <a:rPr lang="pt-BR" sz="1200" b="0" i="0" kern="1200" dirty="0" smtClean="0">
                <a:solidFill>
                  <a:schemeClr val="tx1"/>
                </a:solidFill>
                <a:latin typeface="+mn-lt"/>
                <a:ea typeface="+mn-ea"/>
                <a:cs typeface="+mn-cs"/>
              </a:rPr>
              <a:t>Autenticação (LDAP e </a:t>
            </a:r>
            <a:r>
              <a:rPr lang="pt-BR" sz="1200" b="0" i="0" kern="1200" dirty="0" err="1" smtClean="0">
                <a:solidFill>
                  <a:schemeClr val="tx1"/>
                </a:solidFill>
                <a:latin typeface="+mn-lt"/>
                <a:ea typeface="+mn-ea"/>
                <a:cs typeface="+mn-cs"/>
              </a:rPr>
              <a:t>Active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Directory</a:t>
            </a:r>
            <a:r>
              <a:rPr lang="pt-BR" sz="1200" b="0" i="0" kern="1200" dirty="0" smtClean="0">
                <a:solidFill>
                  <a:schemeClr val="tx1"/>
                </a:solidFill>
                <a:latin typeface="+mn-lt"/>
                <a:ea typeface="+mn-ea"/>
                <a:cs typeface="+mn-cs"/>
              </a:rPr>
              <a:t> Authentication </a:t>
            </a:r>
            <a:r>
              <a:rPr lang="pt-BR" sz="1200" b="0" i="0" kern="1200" dirty="0" err="1" smtClean="0">
                <a:solidFill>
                  <a:schemeClr val="tx1"/>
                </a:solidFill>
                <a:latin typeface="+mn-lt"/>
                <a:ea typeface="+mn-ea"/>
                <a:cs typeface="+mn-cs"/>
              </a:rPr>
              <a:t>Provider</a:t>
            </a:r>
            <a:r>
              <a:rPr lang="pt-BR" sz="1200" b="0" i="0" kern="1200" dirty="0" smtClean="0">
                <a:solidFill>
                  <a:schemeClr val="tx1"/>
                </a:solidFill>
                <a:latin typeface="+mn-lt"/>
                <a:ea typeface="+mn-ea"/>
                <a:cs typeface="+mn-cs"/>
              </a:rPr>
              <a:t>)</a:t>
            </a:r>
          </a:p>
          <a:p>
            <a:r>
              <a:rPr lang="pt-BR" sz="1200" b="0" i="0" kern="1200" dirty="0" smtClean="0">
                <a:solidFill>
                  <a:schemeClr val="tx1"/>
                </a:solidFill>
                <a:latin typeface="+mn-lt"/>
                <a:ea typeface="+mn-ea"/>
                <a:cs typeface="+mn-cs"/>
              </a:rPr>
              <a:t>Federação / SSO (HTTP Header </a:t>
            </a:r>
            <a:r>
              <a:rPr lang="pt-BR" sz="1200" b="0" i="0" kern="1200" dirty="0" err="1" smtClean="0">
                <a:solidFill>
                  <a:schemeClr val="tx1"/>
                </a:solidFill>
                <a:latin typeface="+mn-lt"/>
                <a:ea typeface="+mn-ea"/>
                <a:cs typeface="+mn-cs"/>
              </a:rPr>
              <a:t>Based</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Identity</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Federation</a:t>
            </a:r>
            <a:r>
              <a:rPr lang="pt-BR" sz="1200" b="0" i="0" kern="1200" dirty="0" smtClean="0">
                <a:solidFill>
                  <a:schemeClr val="tx1"/>
                </a:solidFill>
                <a:latin typeface="+mn-lt"/>
                <a:ea typeface="+mn-ea"/>
                <a:cs typeface="+mn-cs"/>
              </a:rPr>
              <a:t>)</a:t>
            </a:r>
          </a:p>
          <a:p>
            <a:r>
              <a:rPr lang="pt-BR" sz="1200" b="0" i="0" kern="1200" dirty="0" smtClean="0">
                <a:solidFill>
                  <a:schemeClr val="tx1"/>
                </a:solidFill>
                <a:latin typeface="+mn-lt"/>
                <a:ea typeface="+mn-ea"/>
                <a:cs typeface="+mn-cs"/>
              </a:rPr>
              <a:t>Autorização (Autorização de nível de serviço)</a:t>
            </a:r>
          </a:p>
          <a:p>
            <a:r>
              <a:rPr lang="pt-BR" sz="1200" b="0" i="0" kern="1200" dirty="0" smtClean="0">
                <a:solidFill>
                  <a:schemeClr val="tx1"/>
                </a:solidFill>
                <a:latin typeface="+mn-lt"/>
                <a:ea typeface="+mn-ea"/>
                <a:cs typeface="+mn-cs"/>
              </a:rPr>
              <a:t>Auditoria</a:t>
            </a:r>
          </a:p>
          <a:p>
            <a:endParaRPr lang="pt-BR" sz="1200" b="0" i="0" kern="1200" dirty="0" smtClean="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10</a:t>
            </a:fld>
            <a:endParaRPr lang="de-DE" dirty="0"/>
          </a:p>
        </p:txBody>
      </p:sp>
    </p:spTree>
    <p:extLst>
      <p:ext uri="{BB962C8B-B14F-4D97-AF65-F5344CB8AC3E}">
        <p14:creationId xmlns:p14="http://schemas.microsoft.com/office/powerpoint/2010/main" val="1789426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HAMA - A</a:t>
            </a:r>
            <a:r>
              <a:rPr lang="pt-BR" sz="1200" b="0" i="0" kern="1200" dirty="0" smtClean="0">
                <a:solidFill>
                  <a:schemeClr val="tx1"/>
                </a:solidFill>
                <a:latin typeface="+mn-lt"/>
                <a:ea typeface="+mn-ea"/>
                <a:cs typeface="+mn-cs"/>
              </a:rPr>
              <a:t>pache </a:t>
            </a:r>
            <a:r>
              <a:rPr lang="pt-BR" sz="1200" b="0" i="0" kern="1200" dirty="0" err="1" smtClean="0">
                <a:solidFill>
                  <a:schemeClr val="tx1"/>
                </a:solidFill>
                <a:latin typeface="+mn-lt"/>
                <a:ea typeface="+mn-ea"/>
                <a:cs typeface="+mn-cs"/>
              </a:rPr>
              <a:t>Hama</a:t>
            </a:r>
            <a:r>
              <a:rPr lang="pt-BR" sz="1200" b="0" i="0" kern="1200" dirty="0" smtClean="0">
                <a:solidFill>
                  <a:schemeClr val="tx1"/>
                </a:solidFill>
                <a:latin typeface="+mn-lt"/>
                <a:ea typeface="+mn-ea"/>
                <a:cs typeface="+mn-cs"/>
              </a:rPr>
              <a:t> </a:t>
            </a:r>
            <a:r>
              <a:rPr lang="pt-BR" sz="1200" b="0" i="0" kern="1200" baseline="30000" dirty="0" smtClean="0">
                <a:solidFill>
                  <a:schemeClr val="tx1"/>
                </a:solidFill>
                <a:latin typeface="+mn-lt"/>
                <a:ea typeface="+mn-ea"/>
                <a:cs typeface="+mn-cs"/>
              </a:rPr>
              <a:t>TM</a:t>
            </a:r>
            <a:r>
              <a:rPr lang="pt-BR" sz="1200" b="0" i="0" kern="1200" dirty="0" smtClean="0">
                <a:solidFill>
                  <a:schemeClr val="tx1"/>
                </a:solidFill>
                <a:latin typeface="+mn-lt"/>
                <a:ea typeface="+mn-ea"/>
                <a:cs typeface="+mn-cs"/>
              </a:rPr>
              <a:t> é uma estrutura para análise de Big Data, que usa o modelo de computação em massa paralelo </a:t>
            </a:r>
            <a:r>
              <a:rPr lang="pt-BR" sz="1200" b="0" i="0" kern="1200" dirty="0" err="1" smtClean="0">
                <a:solidFill>
                  <a:schemeClr val="tx1"/>
                </a:solidFill>
                <a:latin typeface="+mn-lt"/>
                <a:ea typeface="+mn-ea"/>
                <a:cs typeface="+mn-cs"/>
              </a:rPr>
              <a:t>Synchronous</a:t>
            </a:r>
            <a:r>
              <a:rPr lang="pt-BR" sz="1200" b="0" i="0" kern="1200" dirty="0" smtClean="0">
                <a:solidFill>
                  <a:schemeClr val="tx1"/>
                </a:solidFill>
                <a:latin typeface="+mn-lt"/>
                <a:ea typeface="+mn-ea"/>
                <a:cs typeface="+mn-cs"/>
              </a:rPr>
              <a:t> (BSP), que foi criada em 2012. Ele fornece não apenas o modelo de programação BSP puro, mas também modelos de programação centrada em vértices e neurônios, inspirados no Google </a:t>
            </a:r>
            <a:r>
              <a:rPr lang="pt-BR" sz="1200" b="0" i="0" kern="1200" dirty="0" err="1" smtClean="0">
                <a:solidFill>
                  <a:schemeClr val="tx1"/>
                </a:solidFill>
                <a:latin typeface="+mn-lt"/>
                <a:ea typeface="+mn-ea"/>
                <a:cs typeface="+mn-cs"/>
              </a:rPr>
              <a:t>Pregel</a:t>
            </a:r>
            <a:r>
              <a:rPr lang="pt-BR" sz="1200" b="0" i="0" kern="1200" dirty="0" smtClean="0">
                <a:solidFill>
                  <a:schemeClr val="tx1"/>
                </a:solidFill>
                <a:latin typeface="+mn-lt"/>
                <a:ea typeface="+mn-ea"/>
                <a:cs typeface="+mn-cs"/>
              </a:rPr>
              <a:t> e </a:t>
            </a:r>
            <a:r>
              <a:rPr lang="pt-BR" sz="1200" b="0" i="0" kern="1200" dirty="0" err="1" smtClean="0">
                <a:solidFill>
                  <a:schemeClr val="tx1"/>
                </a:solidFill>
                <a:latin typeface="+mn-lt"/>
                <a:ea typeface="+mn-ea"/>
                <a:cs typeface="+mn-cs"/>
              </a:rPr>
              <a:t>DistBelief</a:t>
            </a:r>
            <a:r>
              <a:rPr lang="pt-BR" sz="1200" b="0" i="0" kern="1200" dirty="0" smtClean="0">
                <a:solidFill>
                  <a:schemeClr val="tx1"/>
                </a:solidFill>
                <a:latin typeface="+mn-lt"/>
                <a:ea typeface="+mn-ea"/>
                <a:cs typeface="+mn-cs"/>
              </a:rPr>
              <a:t>. </a:t>
            </a:r>
            <a:endParaRPr lang="pt-BR" dirty="0" smtClean="0"/>
          </a:p>
          <a:p>
            <a:r>
              <a:rPr lang="pt-BR" dirty="0" smtClean="0"/>
              <a:t>FLINK - </a:t>
            </a:r>
            <a:r>
              <a:rPr lang="pt-BR" sz="1200" b="0" i="0" kern="1200" dirty="0" smtClean="0">
                <a:solidFill>
                  <a:schemeClr val="tx1"/>
                </a:solidFill>
                <a:latin typeface="+mn-lt"/>
                <a:ea typeface="+mn-ea"/>
                <a:cs typeface="+mn-cs"/>
              </a:rPr>
              <a:t>é uma estrutura de processamento de fluxo de código aberto para </a:t>
            </a:r>
            <a:r>
              <a:rPr lang="pt-BR" sz="1200" b="1" i="0" kern="1200" dirty="0" smtClean="0">
                <a:solidFill>
                  <a:schemeClr val="tx1"/>
                </a:solidFill>
                <a:latin typeface="+mn-lt"/>
                <a:ea typeface="+mn-ea"/>
                <a:cs typeface="+mn-cs"/>
              </a:rPr>
              <a:t>distribuídos, de alto desempenho, sempre disponível,</a:t>
            </a:r>
            <a:r>
              <a:rPr lang="pt-BR" sz="1200" b="0" i="0" kern="1200" dirty="0" smtClean="0">
                <a:solidFill>
                  <a:schemeClr val="tx1"/>
                </a:solidFill>
                <a:latin typeface="+mn-lt"/>
                <a:ea typeface="+mn-ea"/>
                <a:cs typeface="+mn-cs"/>
              </a:rPr>
              <a:t> e </a:t>
            </a:r>
            <a:r>
              <a:rPr lang="pt-BR" sz="1200" b="1" i="0" kern="1200" dirty="0" smtClean="0">
                <a:solidFill>
                  <a:schemeClr val="tx1"/>
                </a:solidFill>
                <a:latin typeface="+mn-lt"/>
                <a:ea typeface="+mn-ea"/>
                <a:cs typeface="+mn-cs"/>
              </a:rPr>
              <a:t>precisas</a:t>
            </a:r>
            <a:r>
              <a:rPr lang="pt-BR" sz="1200" b="0" i="0" kern="1200" dirty="0" smtClean="0">
                <a:solidFill>
                  <a:schemeClr val="tx1"/>
                </a:solidFill>
                <a:latin typeface="+mn-lt"/>
                <a:ea typeface="+mn-ea"/>
                <a:cs typeface="+mn-cs"/>
              </a:rPr>
              <a:t> aplicações de streaming de dados.</a:t>
            </a:r>
            <a:endParaRPr lang="pt-BR" dirty="0" smtClean="0"/>
          </a:p>
          <a:p>
            <a:r>
              <a:rPr lang="pt-BR" dirty="0" smtClean="0"/>
              <a:t>ARROW -  Processamento </a:t>
            </a:r>
            <a:r>
              <a:rPr lang="pt-BR" dirty="0" err="1" smtClean="0"/>
              <a:t>Colunar</a:t>
            </a:r>
            <a:r>
              <a:rPr lang="pt-BR" dirty="0" smtClean="0"/>
              <a:t> in</a:t>
            </a:r>
            <a:r>
              <a:rPr lang="pt-BR" baseline="0" dirty="0" smtClean="0"/>
              <a:t> memory 0.1.0 </a:t>
            </a:r>
          </a:p>
          <a:p>
            <a:r>
              <a:rPr lang="pt-BR" sz="1200" b="0" i="0" kern="1200" dirty="0" smtClean="0">
                <a:solidFill>
                  <a:schemeClr val="tx1"/>
                </a:solidFill>
                <a:latin typeface="+mn-lt"/>
                <a:ea typeface="+mn-ea"/>
                <a:cs typeface="+mn-cs"/>
              </a:rPr>
              <a:t>Arrow</a:t>
            </a:r>
            <a:r>
              <a:rPr lang="pt-BR" sz="1200" b="0" i="0" kern="1200" baseline="0" dirty="0" smtClean="0">
                <a:solidFill>
                  <a:schemeClr val="tx1"/>
                </a:solidFill>
                <a:latin typeface="+mn-lt"/>
                <a:ea typeface="+mn-ea"/>
                <a:cs typeface="+mn-cs"/>
              </a:rPr>
              <a:t> </a:t>
            </a:r>
            <a:r>
              <a:rPr lang="pt-BR" sz="1200" b="0" i="0" kern="1200" dirty="0" smtClean="0">
                <a:solidFill>
                  <a:schemeClr val="tx1"/>
                </a:solidFill>
                <a:latin typeface="+mn-lt"/>
                <a:ea typeface="+mn-ea"/>
                <a:cs typeface="+mn-cs"/>
              </a:rPr>
              <a:t>não é um componente autônomo de software, mas sim um componente usado para acelerar a análise dentro de um determinado sistema e permitir que os sistemas habilitados , troquem dados com baixa sobrecarga. É suficientemente flexível para suportar modelos de dados mais complexos.</a:t>
            </a:r>
          </a:p>
          <a:p>
            <a:endParaRPr lang="pt-BR" dirty="0" smtClean="0"/>
          </a:p>
          <a:p>
            <a:r>
              <a:rPr lang="pt-BR" dirty="0" err="1" smtClean="0"/>
              <a:t>Cloudera</a:t>
            </a:r>
            <a:r>
              <a:rPr lang="pt-BR" dirty="0" smtClean="0"/>
              <a:t> Manager – gerencia</a:t>
            </a:r>
            <a:r>
              <a:rPr lang="pt-BR" baseline="0" dirty="0" smtClean="0"/>
              <a:t> serviços e configurações do </a:t>
            </a:r>
            <a:r>
              <a:rPr lang="pt-BR" baseline="0" dirty="0" err="1" smtClean="0"/>
              <a:t>hadoop</a:t>
            </a:r>
            <a:r>
              <a:rPr lang="pt-BR" baseline="0" dirty="0" smtClean="0"/>
              <a:t> e outros projetos</a:t>
            </a:r>
            <a:endParaRPr lang="pt-BR" dirty="0" smtClean="0"/>
          </a:p>
          <a:p>
            <a:r>
              <a:rPr lang="pt-BR" dirty="0" smtClean="0"/>
              <a:t>IBM</a:t>
            </a:r>
            <a:r>
              <a:rPr lang="pt-BR" baseline="0" dirty="0" smtClean="0"/>
              <a:t> BIG SQL - </a:t>
            </a:r>
            <a:r>
              <a:rPr lang="pt-BR" sz="1200" b="0" i="0" kern="1200" dirty="0" smtClean="0">
                <a:solidFill>
                  <a:schemeClr val="tx1"/>
                </a:solidFill>
                <a:latin typeface="+mn-lt"/>
                <a:ea typeface="+mn-ea"/>
                <a:cs typeface="+mn-cs"/>
              </a:rPr>
              <a:t>O Big SQL é um mecanismo de SQL de processamento paralelo massivo (MPP) que é implementado diretamente no cluster físico do </a:t>
            </a:r>
            <a:r>
              <a:rPr lang="pt-BR" sz="1200" b="0" i="0" kern="1200" dirty="0" err="1" smtClean="0">
                <a:solidFill>
                  <a:schemeClr val="tx1"/>
                </a:solidFill>
                <a:latin typeface="+mn-lt"/>
                <a:ea typeface="+mn-ea"/>
                <a:cs typeface="+mn-cs"/>
              </a:rPr>
              <a:t>Hadoop</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Distributed</a:t>
            </a:r>
            <a:r>
              <a:rPr lang="pt-BR" sz="1200" b="0" i="0" kern="1200" dirty="0" smtClean="0">
                <a:solidFill>
                  <a:schemeClr val="tx1"/>
                </a:solidFill>
                <a:latin typeface="+mn-lt"/>
                <a:ea typeface="+mn-ea"/>
                <a:cs typeface="+mn-cs"/>
              </a:rPr>
              <a:t> File System (HDFS).</a:t>
            </a:r>
            <a:endParaRPr lang="pt-BR" baseline="0" dirty="0" smtClean="0"/>
          </a:p>
          <a:p>
            <a:r>
              <a:rPr lang="pt-BR" baseline="0" dirty="0" smtClean="0"/>
              <a:t>AMAZON S3 - </a:t>
            </a:r>
            <a:r>
              <a:rPr lang="pt-BR" sz="1200" b="0" i="0" kern="1200" dirty="0" smtClean="0">
                <a:solidFill>
                  <a:schemeClr val="tx1"/>
                </a:solidFill>
                <a:latin typeface="+mn-lt"/>
                <a:ea typeface="+mn-ea"/>
                <a:cs typeface="+mn-cs"/>
              </a:rPr>
              <a:t>O </a:t>
            </a:r>
            <a:r>
              <a:rPr lang="pt-BR" sz="1200" b="0" i="0" kern="1200" dirty="0" err="1" smtClean="0">
                <a:solidFill>
                  <a:schemeClr val="tx1"/>
                </a:solidFill>
                <a:latin typeface="+mn-lt"/>
                <a:ea typeface="+mn-ea"/>
                <a:cs typeface="+mn-cs"/>
              </a:rPr>
              <a:t>Amazon</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Simple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Storage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Service</a:t>
            </a:r>
            <a:r>
              <a:rPr lang="pt-BR" sz="1200" b="0" i="0" kern="1200" dirty="0" smtClean="0">
                <a:solidFill>
                  <a:schemeClr val="tx1"/>
                </a:solidFill>
                <a:latin typeface="+mn-lt"/>
                <a:ea typeface="+mn-ea"/>
                <a:cs typeface="+mn-cs"/>
              </a:rPr>
              <a:t> (</a:t>
            </a:r>
            <a:r>
              <a:rPr lang="pt-BR" sz="1200" b="0" i="0" kern="1200" dirty="0" err="1" smtClean="0">
                <a:solidFill>
                  <a:schemeClr val="tx1"/>
                </a:solidFill>
                <a:latin typeface="+mn-lt"/>
                <a:ea typeface="+mn-ea"/>
                <a:cs typeface="+mn-cs"/>
              </a:rPr>
              <a:t>Amazon</a:t>
            </a:r>
            <a:r>
              <a:rPr lang="pt-BR" sz="1200" b="0" i="0" kern="1200" dirty="0" smtClean="0">
                <a:solidFill>
                  <a:schemeClr val="tx1"/>
                </a:solidFill>
                <a:latin typeface="+mn-lt"/>
                <a:ea typeface="+mn-ea"/>
                <a:cs typeface="+mn-cs"/>
              </a:rPr>
              <a:t> S3) é um armazenamento de objetos com uma interface de web </a:t>
            </a:r>
            <a:r>
              <a:rPr lang="pt-BR" sz="1200" b="0" i="0" kern="1200" dirty="0" err="1" smtClean="0">
                <a:solidFill>
                  <a:schemeClr val="tx1"/>
                </a:solidFill>
                <a:latin typeface="+mn-lt"/>
                <a:ea typeface="+mn-ea"/>
                <a:cs typeface="+mn-cs"/>
              </a:rPr>
              <a:t>service</a:t>
            </a:r>
            <a:r>
              <a:rPr lang="pt-BR" sz="1200" b="0" i="0" kern="1200" dirty="0" smtClean="0">
                <a:solidFill>
                  <a:schemeClr val="tx1"/>
                </a:solidFill>
                <a:latin typeface="+mn-lt"/>
                <a:ea typeface="+mn-ea"/>
                <a:cs typeface="+mn-cs"/>
              </a:rPr>
              <a:t> simples para armazenar e recuperar qualquer volume de dados de qualquer parte da web. 	</a:t>
            </a:r>
            <a:endParaRPr lang="pt-BR" baseline="0" dirty="0" smtClean="0"/>
          </a:p>
          <a:p>
            <a:r>
              <a:rPr lang="pt-BR" baseline="0" dirty="0" smtClean="0"/>
              <a:t>EMC ISILON</a:t>
            </a:r>
          </a:p>
          <a:p>
            <a:endParaRPr lang="pt-BR" dirty="0"/>
          </a:p>
        </p:txBody>
      </p:sp>
      <p:sp>
        <p:nvSpPr>
          <p:cNvPr id="4" name="Espaço Reservado para Número de Slide 3"/>
          <p:cNvSpPr>
            <a:spLocks noGrp="1"/>
          </p:cNvSpPr>
          <p:nvPr>
            <p:ph type="sldNum" sz="quarter" idx="10"/>
          </p:nvPr>
        </p:nvSpPr>
        <p:spPr/>
        <p:txBody>
          <a:bodyPr/>
          <a:lstStyle/>
          <a:p>
            <a:fld id="{150BA478-331B-4C41-B0D5-A69E59A4437F}" type="slidenum">
              <a:rPr lang="de-DE" smtClean="0"/>
              <a:pPr/>
              <a:t>11</a:t>
            </a:fld>
            <a:endParaRPr lang="de-DE" dirty="0"/>
          </a:p>
        </p:txBody>
      </p:sp>
    </p:spTree>
    <p:extLst>
      <p:ext uri="{BB962C8B-B14F-4D97-AF65-F5344CB8AC3E}">
        <p14:creationId xmlns:p14="http://schemas.microsoft.com/office/powerpoint/2010/main" val="3922952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1" y="1654969"/>
            <a:ext cx="5232400"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Optional Text</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2" name="Title 1"/>
          <p:cNvSpPr>
            <a:spLocks noGrp="1"/>
          </p:cNvSpPr>
          <p:nvPr>
            <p:ph type="ctrTitle" hasCustomPrompt="1"/>
          </p:nvPr>
        </p:nvSpPr>
        <p:spPr bwMode="gray">
          <a:xfrm>
            <a:off x="942975" y="1941508"/>
            <a:ext cx="5265737" cy="1205458"/>
          </a:xfrm>
        </p:spPr>
        <p:txBody>
          <a:bodyPr anchor="t"/>
          <a:lstStyle>
            <a:lvl1pPr algn="l">
              <a:lnSpc>
                <a:spcPts val="4700"/>
              </a:lnSpc>
              <a:defRPr sz="4500">
                <a:solidFill>
                  <a:schemeClr val="bg1"/>
                </a:solidFill>
              </a:defRPr>
            </a:lvl1pPr>
          </a:lstStyle>
          <a:p>
            <a:r>
              <a:rPr lang="en-GB" noProof="0" dirty="0" smtClean="0"/>
              <a:t>Title</a:t>
            </a:r>
            <a:br>
              <a:rPr lang="en-GB" noProof="0" dirty="0" smtClean="0"/>
            </a:br>
            <a:r>
              <a:rPr lang="en-GB" noProof="0" dirty="0" smtClean="0"/>
              <a:t>two-line</a:t>
            </a:r>
            <a:endParaRPr lang="en-GB" noProof="0" dirty="0"/>
          </a:p>
        </p:txBody>
      </p:sp>
      <p:sp>
        <p:nvSpPr>
          <p:cNvPr id="3" name="Subtitle 2"/>
          <p:cNvSpPr>
            <a:spLocks noGrp="1"/>
          </p:cNvSpPr>
          <p:nvPr>
            <p:ph type="subTitle" idx="1" hasCustomPrompt="1"/>
          </p:nvPr>
        </p:nvSpPr>
        <p:spPr bwMode="gray">
          <a:xfrm>
            <a:off x="976312" y="4348162"/>
            <a:ext cx="5232400" cy="338554"/>
          </a:xfrm>
        </p:spPr>
        <p:txBody>
          <a:bodyPr wrap="square" anchor="b">
            <a:spAutoFit/>
          </a:bodyPr>
          <a:lstStyle>
            <a:lvl1pPr marL="0" indent="0" algn="l">
              <a:spcBef>
                <a:spcPts val="0"/>
              </a:spcBef>
              <a:buNone/>
              <a:defRPr sz="11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smtClean="0"/>
              <a:t>Name</a:t>
            </a:r>
          </a:p>
          <a:p>
            <a:r>
              <a:rPr lang="de-DE" dirty="0" smtClean="0"/>
              <a:t>Date</a:t>
            </a:r>
            <a:endParaRPr lang="en-US" dirty="0"/>
          </a:p>
        </p:txBody>
      </p:sp>
      <p:pic>
        <p:nvPicPr>
          <p:cNvPr id="9"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3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2" y="1654969"/>
            <a:ext cx="7724458"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Agenda</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3" name="Textplatzhalter 2"/>
          <p:cNvSpPr>
            <a:spLocks noGrp="1"/>
          </p:cNvSpPr>
          <p:nvPr>
            <p:ph type="body" sz="quarter" idx="11" hasCustomPrompt="1"/>
          </p:nvPr>
        </p:nvSpPr>
        <p:spPr>
          <a:xfrm>
            <a:off x="973931" y="1905430"/>
            <a:ext cx="7710488" cy="2797200"/>
          </a:xfrm>
        </p:spPr>
        <p:txBody>
          <a:bodyPr/>
          <a:lstStyle>
            <a:lvl1pPr marL="342900" indent="-342900">
              <a:buClrTx/>
              <a:buFont typeface="+mj-lt"/>
              <a:buAutoNum type="arabicPeriod"/>
              <a:defRPr sz="2600" b="0" baseline="0">
                <a:solidFill>
                  <a:schemeClr val="bg1"/>
                </a:solidFill>
              </a:defRPr>
            </a:lvl1pPr>
            <a:lvl2pPr marL="407988" indent="-228600">
              <a:buClrTx/>
              <a:buFont typeface="+mj-lt"/>
              <a:buAutoNum type="arabicPeriod"/>
              <a:defRPr sz="1800" b="0">
                <a:solidFill>
                  <a:schemeClr val="bg1"/>
                </a:solidFill>
              </a:defRPr>
            </a:lvl2pPr>
            <a:lvl3pPr marL="588963" indent="-228600">
              <a:buClrTx/>
              <a:buFont typeface="+mj-lt"/>
              <a:buAutoNum type="arabicPeriod"/>
              <a:defRPr sz="1400" b="0">
                <a:solidFill>
                  <a:schemeClr val="bg1"/>
                </a:solidFill>
              </a:defRPr>
            </a:lvl3pPr>
            <a:lvl4pPr marL="766762" indent="-228600">
              <a:buClrTx/>
              <a:buFont typeface="+mj-lt"/>
              <a:buAutoNum type="arabicPeriod"/>
              <a:defRPr b="0" baseline="0">
                <a:solidFill>
                  <a:schemeClr val="bg1"/>
                </a:solidFill>
              </a:defRPr>
            </a:lvl4pPr>
            <a:lvl5pPr marL="946150" indent="-228600">
              <a:buClrTx/>
              <a:buFont typeface="+mj-lt"/>
              <a:buAutoNum type="arabicPeriod"/>
              <a:defRPr b="0">
                <a:solidFill>
                  <a:schemeClr val="bg1"/>
                </a:solidFill>
              </a:defRPr>
            </a:lvl5p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pic>
        <p:nvPicPr>
          <p:cNvPr id="7"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728385"/>
      </p:ext>
    </p:extLst>
  </p:cSld>
  <p:clrMapOvr>
    <a:masterClrMapping/>
  </p:clrMapOvr>
  <p:extLst mod="1">
    <p:ext uri="{DCECCB84-F9BA-43D5-87BE-67443E8EF086}">
      <p15:sldGuideLst xmlns:p15="http://schemas.microsoft.com/office/powerpoint/2012/main">
        <p15:guide id="1" orient="horz" pos="1221">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2" y="1654969"/>
            <a:ext cx="5232400"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Insert Text</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3" name="Textplatzhalter 2"/>
          <p:cNvSpPr>
            <a:spLocks noGrp="1"/>
          </p:cNvSpPr>
          <p:nvPr>
            <p:ph type="body" sz="quarter" idx="11" hasCustomPrompt="1"/>
          </p:nvPr>
        </p:nvSpPr>
        <p:spPr bwMode="gray">
          <a:xfrm>
            <a:off x="942975" y="1941508"/>
            <a:ext cx="5265737" cy="1231106"/>
          </a:xfrm>
        </p:spPr>
        <p:txBody>
          <a:bodyPr wrap="square" lIns="0" tIns="0" rIns="0" bIns="0">
            <a:spAutoFit/>
          </a:bodyPr>
          <a:lstStyle>
            <a:lvl1pPr marL="0" indent="0">
              <a:spcBef>
                <a:spcPts val="0"/>
              </a:spcBef>
              <a:buFontTx/>
              <a:buNone/>
              <a:defRPr sz="400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Edit text master format here</a:t>
            </a:r>
          </a:p>
        </p:txBody>
      </p:sp>
      <p:pic>
        <p:nvPicPr>
          <p:cNvPr id="7"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3218"/>
      </p:ext>
    </p:extLst>
  </p:cSld>
  <p:clrMapOvr>
    <a:masterClrMapping/>
  </p:clrMapOvr>
  <p:extLst mod="1">
    <p:ext uri="{DCECCB84-F9BA-43D5-87BE-67443E8EF086}">
      <p15:sldGuideLst xmlns:p15="http://schemas.microsoft.com/office/powerpoint/2012/main">
        <p15:guide id="1" orient="horz" pos="122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3" name="Content Placeholder 2"/>
          <p:cNvSpPr>
            <a:spLocks noGrp="1"/>
          </p:cNvSpPr>
          <p:nvPr>
            <p:ph idx="1" hasCustomPrompt="1"/>
          </p:nvPr>
        </p:nvSpPr>
        <p:spPr bwMode="gray"/>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
        <p:nvSpPr>
          <p:cNvPr id="9" name="Textplatzhalter 8"/>
          <p:cNvSpPr>
            <a:spLocks noGrp="1"/>
          </p:cNvSpPr>
          <p:nvPr>
            <p:ph type="body" sz="quarter" idx="13" hasCustomPrompt="1"/>
          </p:nvPr>
        </p:nvSpPr>
        <p:spPr bwMode="gray">
          <a:xfrm>
            <a:off x="449264"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Tree>
    <p:extLst>
      <p:ext uri="{BB962C8B-B14F-4D97-AF65-F5344CB8AC3E}">
        <p14:creationId xmlns:p14="http://schemas.microsoft.com/office/powerpoint/2010/main" val="2626482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3" name="Content Placeholder 2"/>
          <p:cNvSpPr>
            <a:spLocks noGrp="1"/>
          </p:cNvSpPr>
          <p:nvPr>
            <p:ph idx="1" hasCustomPrompt="1"/>
          </p:nvPr>
        </p:nvSpPr>
        <p:spPr bwMode="gray">
          <a:xfrm>
            <a:off x="442800" y="1119187"/>
            <a:ext cx="4038600" cy="3362325"/>
          </a:xfrm>
        </p:spPr>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
        <p:nvSpPr>
          <p:cNvPr id="9"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
        <p:nvSpPr>
          <p:cNvPr id="5" name="Content Placeholder 2"/>
          <p:cNvSpPr>
            <a:spLocks noGrp="1"/>
          </p:cNvSpPr>
          <p:nvPr>
            <p:ph idx="14" hasCustomPrompt="1"/>
          </p:nvPr>
        </p:nvSpPr>
        <p:spPr bwMode="gray">
          <a:xfrm>
            <a:off x="4633200" y="1119187"/>
            <a:ext cx="4038600" cy="3362325"/>
          </a:xfrm>
        </p:spPr>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Tree>
    <p:extLst>
      <p:ext uri="{BB962C8B-B14F-4D97-AF65-F5344CB8AC3E}">
        <p14:creationId xmlns:p14="http://schemas.microsoft.com/office/powerpoint/2010/main" val="337184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2 columns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6" name="Bildplatzhalter 5"/>
          <p:cNvSpPr>
            <a:spLocks noGrp="1"/>
          </p:cNvSpPr>
          <p:nvPr>
            <p:ph type="pic" sz="quarter" idx="15" hasCustomPrompt="1"/>
          </p:nvPr>
        </p:nvSpPr>
        <p:spPr bwMode="gray">
          <a:xfrm>
            <a:off x="453231" y="1119187"/>
            <a:ext cx="4038600" cy="3362325"/>
          </a:xfrm>
          <a:solidFill>
            <a:schemeClr val="tx2"/>
          </a:solidFill>
          <a:ln>
            <a:noFill/>
          </a:ln>
        </p:spPr>
        <p:txBody>
          <a:bodyPr/>
          <a:lstStyle>
            <a:lvl1pPr marL="0" indent="0" algn="ctr">
              <a:buNone/>
              <a:defRPr>
                <a:solidFill>
                  <a:schemeClr val="accent5"/>
                </a:solidFill>
              </a:defRPr>
            </a:lvl1pPr>
          </a:lstStyle>
          <a:p>
            <a:r>
              <a:rPr lang="en-GB" noProof="0" dirty="0" smtClean="0"/>
              <a:t>Click to insert image</a:t>
            </a:r>
            <a:endParaRPr lang="en-GB" noProof="0" dirty="0"/>
          </a:p>
        </p:txBody>
      </p:sp>
      <p:sp>
        <p:nvSpPr>
          <p:cNvPr id="9"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
        <p:nvSpPr>
          <p:cNvPr id="5" name="Content Placeholder 2"/>
          <p:cNvSpPr>
            <a:spLocks noGrp="1"/>
          </p:cNvSpPr>
          <p:nvPr>
            <p:ph idx="14" hasCustomPrompt="1"/>
          </p:nvPr>
        </p:nvSpPr>
        <p:spPr bwMode="gray">
          <a:xfrm>
            <a:off x="4634709" y="1119187"/>
            <a:ext cx="4038600" cy="3362325"/>
          </a:xfrm>
        </p:spPr>
        <p:txBody>
          <a:bodyPr/>
          <a:lstStyle>
            <a:lvl1pPr>
              <a:defRPr/>
            </a:lvl1pPr>
            <a:lvl2pPr>
              <a:defRPr/>
            </a:lvl2pPr>
            <a:lvl3pPr>
              <a:defRPr/>
            </a:lvl3pPr>
            <a:lvl4pPr>
              <a:defRPr/>
            </a:lvl4pPr>
            <a:lvl5pPr>
              <a:defRPr/>
            </a:lvl5p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Tree>
    <p:extLst>
      <p:ext uri="{BB962C8B-B14F-4D97-AF65-F5344CB8AC3E}">
        <p14:creationId xmlns:p14="http://schemas.microsoft.com/office/powerpoint/2010/main" val="4208395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7" name="Titel 6"/>
          <p:cNvSpPr>
            <a:spLocks noGrp="1"/>
          </p:cNvSpPr>
          <p:nvPr>
            <p:ph type="title" hasCustomPrompt="1"/>
          </p:nvPr>
        </p:nvSpPr>
        <p:spPr bwMode="gray"/>
        <p:txBody>
          <a:bodyPr/>
          <a:lstStyle/>
          <a:p>
            <a:r>
              <a:rPr lang="en-GB" noProof="0" dirty="0" smtClean="0"/>
              <a:t>Action Title</a:t>
            </a:r>
            <a:endParaRPr lang="en-GB" noProof="0" dirty="0"/>
          </a:p>
        </p:txBody>
      </p:sp>
      <p:sp>
        <p:nvSpPr>
          <p:cNvPr id="8"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Tree>
    <p:extLst>
      <p:ext uri="{BB962C8B-B14F-4D97-AF65-F5344CB8AC3E}">
        <p14:creationId xmlns:p14="http://schemas.microsoft.com/office/powerpoint/2010/main" val="209709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766779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6" name="think-cell Folie" r:id="rId4" imgW="360" imgH="360" progId="">
                  <p:embed/>
                </p:oleObj>
              </mc:Choice>
              <mc:Fallback>
                <p:oleObj name="think-cell Folie" r:id="rId4" imgW="360" imgH="360" progId="">
                  <p:embed/>
                  <p:pic>
                    <p:nvPicPr>
                      <p:cNvPr id="0" name="Picture 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Grafik 6"/>
          <p:cNvPicPr>
            <a:picLocks noChangeAspect="1"/>
          </p:cNvPicPr>
          <p:nvPr userDrawn="1"/>
        </p:nvPicPr>
        <p:blipFill rotWithShape="1">
          <a:blip r:embed="rId6">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pic>
        <p:nvPicPr>
          <p:cNvPr id="8" name="Grafik 7"/>
          <p:cNvPicPr>
            <a:picLocks noChangeAspect="1"/>
          </p:cNvPicPr>
          <p:nvPr userDrawn="1"/>
        </p:nvPicPr>
        <p:blipFill>
          <a:blip r:embed="rId7"/>
          <a:stretch>
            <a:fillRect/>
          </a:stretch>
        </p:blipFill>
        <p:spPr bwMode="gray">
          <a:xfrm>
            <a:off x="7267291" y="269793"/>
            <a:ext cx="1433479" cy="261226"/>
          </a:xfrm>
          <a:prstGeom prst="rect">
            <a:avLst/>
          </a:prstGeom>
        </p:spPr>
      </p:pic>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9" name="Textfeld 8"/>
          <p:cNvSpPr txBox="1"/>
          <p:nvPr userDrawn="1"/>
        </p:nvSpPr>
        <p:spPr bwMode="gray">
          <a:xfrm>
            <a:off x="942975" y="1521619"/>
            <a:ext cx="2885405" cy="692497"/>
          </a:xfrm>
          <a:prstGeom prst="rect">
            <a:avLst/>
          </a:prstGeom>
          <a:noFill/>
        </p:spPr>
        <p:txBody>
          <a:bodyPr wrap="none" lIns="0" tIns="0" rIns="0" bIns="0" rtlCol="0">
            <a:spAutoFit/>
          </a:bodyPr>
          <a:lstStyle/>
          <a:p>
            <a:pPr defTabSz="685800"/>
            <a:r>
              <a:rPr lang="en-GB" sz="4500" b="1" noProof="0" dirty="0" smtClean="0">
                <a:solidFill>
                  <a:prstClr val="white"/>
                </a:solidFill>
              </a:rPr>
              <a:t>Thank you</a:t>
            </a:r>
            <a:endParaRPr lang="en-GB" sz="4500" b="1" noProof="0" dirty="0">
              <a:solidFill>
                <a:prstClr val="white"/>
              </a:solidFill>
            </a:endParaRPr>
          </a:p>
        </p:txBody>
      </p:sp>
      <p:sp>
        <p:nvSpPr>
          <p:cNvPr id="3" name="Subtitle 2"/>
          <p:cNvSpPr>
            <a:spLocks noGrp="1"/>
          </p:cNvSpPr>
          <p:nvPr>
            <p:ph type="subTitle" idx="1" hasCustomPrompt="1"/>
          </p:nvPr>
        </p:nvSpPr>
        <p:spPr bwMode="gray">
          <a:xfrm>
            <a:off x="976312" y="2867532"/>
            <a:ext cx="7724458" cy="169277"/>
          </a:xfrm>
        </p:spPr>
        <p:txBody>
          <a:bodyPr wrap="square">
            <a:spAutoFit/>
          </a:bodyPr>
          <a:lstStyle>
            <a:lvl1pPr marL="0" indent="0" algn="l">
              <a:spcBef>
                <a:spcPts val="0"/>
              </a:spcBef>
              <a:buNone/>
              <a:defRPr sz="11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dirty="0" smtClean="0"/>
              <a:t>Text</a:t>
            </a:r>
          </a:p>
        </p:txBody>
      </p:sp>
    </p:spTree>
    <p:extLst>
      <p:ext uri="{BB962C8B-B14F-4D97-AF65-F5344CB8AC3E}">
        <p14:creationId xmlns:p14="http://schemas.microsoft.com/office/powerpoint/2010/main" val="206054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37" name="Picture 13" descr="\\psf\Host\Volumes\Bildarchiv\2_Logos\0_GFT_Group_Logos_Pack\02_Screen\01_Vector\GFT\illustrator_6\GFT_Logo_RGB.em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kt 6" hidden="1"/>
          <p:cNvGraphicFramePr>
            <a:graphicFrameLocks noChangeAspect="1"/>
          </p:cNvGraphicFramePr>
          <p:nvPr>
            <p:custDataLst>
              <p:tags r:id="rId11"/>
            </p:custDataLst>
            <p:extLst>
              <p:ext uri="{D42A27DB-BD31-4B8C-83A1-F6EECF244321}">
                <p14:modId xmlns:p14="http://schemas.microsoft.com/office/powerpoint/2010/main" val="2610759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6" name="think-cell Folie" r:id="rId13" imgW="360" imgH="360" progId="">
                  <p:embed/>
                </p:oleObj>
              </mc:Choice>
              <mc:Fallback>
                <p:oleObj name="think-cell Folie" r:id="rId13" imgW="360" imgH="360" progId="">
                  <p:embed/>
                  <p:pic>
                    <p:nvPicPr>
                      <p:cNvPr id="0" name="Picture 1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idx="1"/>
          </p:nvPr>
        </p:nvSpPr>
        <p:spPr bwMode="gray">
          <a:xfrm>
            <a:off x="443707" y="1119187"/>
            <a:ext cx="8243888" cy="3362325"/>
          </a:xfrm>
          <a:prstGeom prst="rect">
            <a:avLst/>
          </a:prstGeom>
        </p:spPr>
        <p:txBody>
          <a:bodyPr vert="horz" lIns="0" tIns="0" rIns="0" bIns="0" rtlCol="0">
            <a:normAutofit/>
          </a:bodyPr>
          <a:lstStyle/>
          <a:p>
            <a:pPr lvl="0"/>
            <a:r>
              <a:rPr lang="de-DE" noProof="0" dirty="0" smtClean="0"/>
              <a:t>Edit </a:t>
            </a:r>
            <a:r>
              <a:rPr lang="de-DE" noProof="0" dirty="0" err="1" smtClean="0"/>
              <a:t>text</a:t>
            </a:r>
            <a:r>
              <a:rPr lang="de-DE" noProof="0" dirty="0" smtClean="0"/>
              <a:t> </a:t>
            </a:r>
            <a:r>
              <a:rPr lang="de-DE" noProof="0" dirty="0" err="1" smtClean="0"/>
              <a:t>master</a:t>
            </a:r>
            <a:r>
              <a:rPr lang="de-DE" noProof="0" dirty="0" smtClean="0"/>
              <a:t> </a:t>
            </a:r>
            <a:r>
              <a:rPr lang="de-DE" noProof="0" dirty="0" err="1" smtClean="0"/>
              <a:t>format</a:t>
            </a:r>
            <a:endParaRPr lang="de-DE" noProof="0" dirty="0" smtClean="0"/>
          </a:p>
          <a:p>
            <a:pPr lvl="1"/>
            <a:r>
              <a:rPr lang="de-DE" noProof="0" dirty="0" smtClean="0"/>
              <a:t>2nd </a:t>
            </a:r>
            <a:r>
              <a:rPr lang="de-DE" noProof="0" dirty="0" err="1" smtClean="0"/>
              <a:t>level</a:t>
            </a:r>
            <a:endParaRPr lang="de-DE" noProof="0" dirty="0" smtClean="0"/>
          </a:p>
          <a:p>
            <a:pPr lvl="2"/>
            <a:r>
              <a:rPr lang="de-DE" noProof="0" dirty="0" smtClean="0"/>
              <a:t>3rd </a:t>
            </a:r>
            <a:r>
              <a:rPr lang="de-DE" noProof="0" dirty="0" err="1" smtClean="0"/>
              <a:t>level</a:t>
            </a:r>
            <a:endParaRPr lang="de-DE" noProof="0" dirty="0" smtClean="0"/>
          </a:p>
          <a:p>
            <a:pPr lvl="3"/>
            <a:r>
              <a:rPr lang="de-DE" noProof="0" dirty="0" smtClean="0"/>
              <a:t>4th </a:t>
            </a:r>
            <a:r>
              <a:rPr lang="de-DE" noProof="0" dirty="0" err="1" smtClean="0"/>
              <a:t>level</a:t>
            </a:r>
            <a:endParaRPr lang="de-DE" noProof="0" dirty="0" smtClean="0"/>
          </a:p>
          <a:p>
            <a:pPr lvl="4"/>
            <a:r>
              <a:rPr lang="de-DE" noProof="0" dirty="0" smtClean="0"/>
              <a:t>5th </a:t>
            </a:r>
            <a:r>
              <a:rPr lang="de-DE" noProof="0" dirty="0" err="1" smtClean="0"/>
              <a:t>level</a:t>
            </a:r>
            <a:endParaRPr lang="en-GB" noProof="0" dirty="0"/>
          </a:p>
        </p:txBody>
      </p:sp>
      <p:cxnSp>
        <p:nvCxnSpPr>
          <p:cNvPr id="18" name="Gerader Verbinder 17"/>
          <p:cNvCxnSpPr/>
          <p:nvPr/>
        </p:nvCxnSpPr>
        <p:spPr bwMode="gray">
          <a:xfrm>
            <a:off x="450850" y="791141"/>
            <a:ext cx="824388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gray">
          <a:xfrm>
            <a:off x="-26670" y="4799647"/>
            <a:ext cx="9197340"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gray">
          <a:xfrm>
            <a:off x="444503" y="347341"/>
            <a:ext cx="6692104" cy="221599"/>
          </a:xfrm>
          <a:prstGeom prst="rect">
            <a:avLst/>
          </a:prstGeom>
        </p:spPr>
        <p:txBody>
          <a:bodyPr vert="horz" wrap="square" lIns="0" tIns="0" rIns="0" bIns="0" rtlCol="0" anchor="t">
            <a:spAutoFit/>
          </a:bodyPr>
          <a:lstStyle/>
          <a:p>
            <a:r>
              <a:rPr lang="en-GB" noProof="0" dirty="0" smtClean="0"/>
              <a:t>Action Title</a:t>
            </a:r>
            <a:endParaRPr lang="en-GB" noProof="0" dirty="0"/>
          </a:p>
        </p:txBody>
      </p:sp>
      <p:sp>
        <p:nvSpPr>
          <p:cNvPr id="25" name="Textfeld 24"/>
          <p:cNvSpPr txBox="1"/>
          <p:nvPr/>
        </p:nvSpPr>
        <p:spPr bwMode="gray">
          <a:xfrm>
            <a:off x="451646" y="4922468"/>
            <a:ext cx="520976" cy="123111"/>
          </a:xfrm>
          <a:prstGeom prst="rect">
            <a:avLst/>
          </a:prstGeom>
          <a:noFill/>
        </p:spPr>
        <p:txBody>
          <a:bodyPr wrap="none" lIns="0" tIns="0" rIns="0" bIns="0" rtlCol="0" anchor="ctr">
            <a:spAutoFit/>
          </a:bodyPr>
          <a:lstStyle/>
          <a:p>
            <a:pPr defTabSz="685800"/>
            <a:r>
              <a:rPr lang="de-DE" sz="800" dirty="0" smtClean="0">
                <a:solidFill>
                  <a:srgbClr val="C8C8C8"/>
                </a:solidFill>
              </a:rPr>
              <a:t>GFT Group</a:t>
            </a:r>
            <a:endParaRPr lang="de-DE" sz="800" dirty="0">
              <a:solidFill>
                <a:srgbClr val="C8C8C8"/>
              </a:solidFill>
            </a:endParaRPr>
          </a:p>
        </p:txBody>
      </p:sp>
      <p:sp>
        <p:nvSpPr>
          <p:cNvPr id="26" name="Textfeld 25"/>
          <p:cNvSpPr txBox="1"/>
          <p:nvPr/>
        </p:nvSpPr>
        <p:spPr bwMode="gray">
          <a:xfrm>
            <a:off x="7846708" y="4922468"/>
            <a:ext cx="519373" cy="123111"/>
          </a:xfrm>
          <a:prstGeom prst="rect">
            <a:avLst/>
          </a:prstGeom>
          <a:noFill/>
        </p:spPr>
        <p:txBody>
          <a:bodyPr wrap="none" lIns="0" tIns="0" rIns="0" bIns="0" rtlCol="0" anchor="ctr">
            <a:spAutoFit/>
          </a:bodyPr>
          <a:lstStyle/>
          <a:p>
            <a:pPr algn="r" defTabSz="685800"/>
            <a:r>
              <a:rPr lang="de-DE" sz="800" dirty="0" smtClean="0">
                <a:solidFill>
                  <a:srgbClr val="C8C8C8"/>
                </a:solidFill>
              </a:rPr>
              <a:t>03.09.2015</a:t>
            </a:r>
          </a:p>
        </p:txBody>
      </p:sp>
      <p:sp>
        <p:nvSpPr>
          <p:cNvPr id="27" name="Textfeld 26"/>
          <p:cNvSpPr txBox="1"/>
          <p:nvPr/>
        </p:nvSpPr>
        <p:spPr bwMode="gray">
          <a:xfrm>
            <a:off x="8488458" y="4922468"/>
            <a:ext cx="203581" cy="123111"/>
          </a:xfrm>
          <a:prstGeom prst="rect">
            <a:avLst/>
          </a:prstGeom>
          <a:noFill/>
        </p:spPr>
        <p:txBody>
          <a:bodyPr wrap="none" lIns="0" tIns="0" rIns="0" bIns="0" rtlCol="0" anchor="ctr">
            <a:spAutoFit/>
          </a:bodyPr>
          <a:lstStyle/>
          <a:p>
            <a:pPr algn="r" defTabSz="685800"/>
            <a:fld id="{9BEB56B1-47F9-4FE5-8C4A-1727C808D5EE}" type="slidenum">
              <a:rPr lang="de-DE" sz="800" smtClean="0">
                <a:solidFill>
                  <a:srgbClr val="C8C8C8"/>
                </a:solidFill>
              </a:rPr>
              <a:pPr algn="r" defTabSz="685800"/>
              <a:t>‹#›</a:t>
            </a:fld>
            <a:endParaRPr lang="de-DE" sz="800" dirty="0">
              <a:solidFill>
                <a:srgbClr val="C8C8C8"/>
              </a:solidFill>
            </a:endParaRPr>
          </a:p>
        </p:txBody>
      </p:sp>
      <p:cxnSp>
        <p:nvCxnSpPr>
          <p:cNvPr id="28" name="Gerader Verbinder 27"/>
          <p:cNvCxnSpPr/>
          <p:nvPr/>
        </p:nvCxnSpPr>
        <p:spPr bwMode="gray">
          <a:xfrm flipV="1">
            <a:off x="8455978" y="4880837"/>
            <a:ext cx="0" cy="206373"/>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451645"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a:off x="4488656"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4656138"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a:off x="8694738"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451645"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4488656"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4656138"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8694738"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rot="16200000">
            <a:off x="-142161" y="1016318"/>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rot="16200000">
            <a:off x="-142161" y="4378643"/>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rot="16200000">
            <a:off x="-142161" y="465328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rot="16200000">
            <a:off x="9286161" y="1016318"/>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rot="16200000">
            <a:off x="9286161" y="4378643"/>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a:xfrm rot="16200000">
            <a:off x="9286161" y="465328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479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xStyles>
    <p:titleStyle>
      <a:lvl1pPr algn="l" defTabSz="685800" rtl="0" eaLnBrk="1" latinLnBrk="0" hangingPunct="1">
        <a:lnSpc>
          <a:spcPts val="1700"/>
        </a:lnSpc>
        <a:spcBef>
          <a:spcPct val="0"/>
        </a:spcBef>
        <a:buNone/>
        <a:defRPr sz="1600" b="1" kern="1200">
          <a:solidFill>
            <a:schemeClr val="accent1"/>
          </a:solidFill>
          <a:latin typeface="+mn-lt"/>
          <a:ea typeface="+mj-ea"/>
          <a:cs typeface="+mj-cs"/>
        </a:defRPr>
      </a:lvl1pPr>
    </p:titleStyle>
    <p:bodyStyle>
      <a:lvl1pPr marL="179388" indent="-179388" algn="l" defTabSz="685800" rtl="0" eaLnBrk="1" latinLnBrk="0" hangingPunct="1">
        <a:lnSpc>
          <a:spcPct val="100000"/>
        </a:lnSpc>
        <a:spcBef>
          <a:spcPts val="600"/>
        </a:spcBef>
        <a:buClr>
          <a:schemeClr val="accent2"/>
        </a:buClr>
        <a:buFont typeface="Wingdings" panose="05000000000000000000" pitchFamily="2" charset="2"/>
        <a:buChar char="§"/>
        <a:defRPr sz="1400" b="0" kern="1200">
          <a:solidFill>
            <a:schemeClr val="tx1"/>
          </a:solidFill>
          <a:latin typeface="+mn-lt"/>
          <a:ea typeface="+mn-ea"/>
          <a:cs typeface="+mn-cs"/>
        </a:defRPr>
      </a:lvl1pPr>
      <a:lvl2pPr marL="360363" indent="-180975"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2pPr>
      <a:lvl3pPr marL="538163" indent="-177800"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3pPr>
      <a:lvl4pPr marL="717550" indent="-179388"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4pPr>
      <a:lvl5pPr marL="898525" indent="-180975"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
          <p15:clr>
            <a:srgbClr val="FBAE40"/>
          </p15:clr>
        </p15:guide>
        <p15:guide id="2" pos="5477">
          <p15:clr>
            <a:srgbClr val="FBAE40"/>
          </p15:clr>
        </p15:guide>
        <p15:guide id="3" pos="2828">
          <p15:clr>
            <a:srgbClr val="FBAE40"/>
          </p15:clr>
        </p15:guide>
        <p15:guide id="4" pos="2933">
          <p15:clr>
            <a:srgbClr val="FBAE40"/>
          </p15:clr>
        </p15:guide>
        <p15:guide id="5" orient="horz" pos="705">
          <p15:clr>
            <a:srgbClr val="FBAE40"/>
          </p15:clr>
        </p15:guide>
        <p15:guide id="6" orient="horz" pos="2823">
          <p15:clr>
            <a:srgbClr val="FBAE40"/>
          </p15:clr>
        </p15:guide>
        <p15:guide id="7" orient="horz" pos="2996">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6.tiff"/><Relationship Id="rId18" Type="http://schemas.openxmlformats.org/officeDocument/2006/relationships/image" Target="../media/image51.tiff"/><Relationship Id="rId3" Type="http://schemas.openxmlformats.org/officeDocument/2006/relationships/image" Target="../media/image36.tiff"/><Relationship Id="rId7" Type="http://schemas.openxmlformats.org/officeDocument/2006/relationships/image" Target="../media/image40.tiff"/><Relationship Id="rId12" Type="http://schemas.openxmlformats.org/officeDocument/2006/relationships/image" Target="../media/image45.tiff"/><Relationship Id="rId17" Type="http://schemas.openxmlformats.org/officeDocument/2006/relationships/image" Target="../media/image50.tiff"/><Relationship Id="rId2" Type="http://schemas.openxmlformats.org/officeDocument/2006/relationships/notesSlide" Target="../notesSlides/notesSlide13.xml"/><Relationship Id="rId16" Type="http://schemas.openxmlformats.org/officeDocument/2006/relationships/image" Target="../media/image49.tiff"/><Relationship Id="rId1" Type="http://schemas.openxmlformats.org/officeDocument/2006/relationships/slideLayout" Target="../slideLayouts/slideLayout7.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5" Type="http://schemas.openxmlformats.org/officeDocument/2006/relationships/image" Target="../media/image4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 Id="rId14" Type="http://schemas.openxmlformats.org/officeDocument/2006/relationships/image" Target="../media/image47.tiff"/></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gi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tiff"/><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t>Workshop DevOps &amp; BigData</a:t>
            </a:r>
          </a:p>
        </p:txBody>
      </p:sp>
      <p:sp>
        <p:nvSpPr>
          <p:cNvPr id="2" name="Titel 1"/>
          <p:cNvSpPr>
            <a:spLocks noGrp="1"/>
          </p:cNvSpPr>
          <p:nvPr>
            <p:ph type="ctrTitle"/>
          </p:nvPr>
        </p:nvSpPr>
        <p:spPr>
          <a:xfrm>
            <a:off x="942975" y="1941508"/>
            <a:ext cx="7317105" cy="1205458"/>
          </a:xfrm>
        </p:spPr>
        <p:txBody>
          <a:bodyPr/>
          <a:lstStyle/>
          <a:p>
            <a:r>
              <a:rPr lang="pt-BR" dirty="0" smtClean="0"/>
              <a:t>Escolha de Ferramentas em Projetos Big Data</a:t>
            </a:r>
            <a:endParaRPr lang="de-DE" dirty="0"/>
          </a:p>
        </p:txBody>
      </p:sp>
      <p:sp>
        <p:nvSpPr>
          <p:cNvPr id="4" name="Textplatzhalter 3"/>
          <p:cNvSpPr>
            <a:spLocks noGrp="1"/>
          </p:cNvSpPr>
          <p:nvPr>
            <p:ph type="subTitle" idx="1"/>
          </p:nvPr>
        </p:nvSpPr>
        <p:spPr>
          <a:xfrm>
            <a:off x="976312" y="4348162"/>
            <a:ext cx="5232400" cy="338554"/>
          </a:xfrm>
        </p:spPr>
        <p:txBody>
          <a:bodyPr/>
          <a:lstStyle/>
          <a:p>
            <a:r>
              <a:rPr lang="pt-BR" dirty="0" smtClean="0"/>
              <a:t>Fernando Forenza</a:t>
            </a:r>
          </a:p>
          <a:p>
            <a:r>
              <a:rPr lang="de-DE" dirty="0" smtClean="0"/>
              <a:t>19.01.2017</a:t>
            </a:r>
          </a:p>
        </p:txBody>
      </p:sp>
    </p:spTree>
    <p:extLst>
      <p:ext uri="{BB962C8B-B14F-4D97-AF65-F5344CB8AC3E}">
        <p14:creationId xmlns:p14="http://schemas.microsoft.com/office/powerpoint/2010/main" val="3230101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Ferramentas comuns e mais de uma distribuição </a:t>
            </a:r>
            <a:r>
              <a:rPr lang="pt-BR" dirty="0" err="1" smtClean="0"/>
              <a:t>Hadoop</a:t>
            </a:r>
            <a:r>
              <a:rPr lang="pt-BR" dirty="0" smtClean="0"/>
              <a:t> - ASF</a:t>
            </a:r>
            <a:endParaRPr lang="pt-BR" dirty="0"/>
          </a:p>
        </p:txBody>
      </p:sp>
      <p:sp>
        <p:nvSpPr>
          <p:cNvPr id="3" name="Espaço Reservado para Texto 2"/>
          <p:cNvSpPr>
            <a:spLocks noGrp="1"/>
          </p:cNvSpPr>
          <p:nvPr>
            <p:ph type="body" sz="quarter" idx="13"/>
          </p:nvPr>
        </p:nvSpPr>
        <p:spPr/>
        <p:txBody>
          <a:bodyPr/>
          <a:lstStyle/>
          <a:p>
            <a:r>
              <a:rPr lang="pt-BR" dirty="0" smtClean="0"/>
              <a:t>Como escolher</a:t>
            </a:r>
            <a:endParaRPr lang="pt-BR" dirty="0"/>
          </a:p>
        </p:txBody>
      </p:sp>
      <p:pic>
        <p:nvPicPr>
          <p:cNvPr id="10242" name="Picture 2"/>
          <p:cNvPicPr>
            <a:picLocks noChangeAspect="1" noChangeArrowheads="1"/>
          </p:cNvPicPr>
          <p:nvPr/>
        </p:nvPicPr>
        <p:blipFill>
          <a:blip r:embed="rId3"/>
          <a:srcRect/>
          <a:stretch>
            <a:fillRect/>
          </a:stretch>
        </p:blipFill>
        <p:spPr bwMode="auto">
          <a:xfrm>
            <a:off x="314325" y="1338263"/>
            <a:ext cx="8515350" cy="2466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Outros projetos ASF e Não ASF</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24578" name="Picture 2"/>
          <p:cNvPicPr>
            <a:picLocks noChangeAspect="1" noChangeArrowheads="1"/>
          </p:cNvPicPr>
          <p:nvPr/>
        </p:nvPicPr>
        <p:blipFill>
          <a:blip r:embed="rId3"/>
          <a:srcRect/>
          <a:stretch>
            <a:fillRect/>
          </a:stretch>
        </p:blipFill>
        <p:spPr bwMode="auto">
          <a:xfrm>
            <a:off x="216343" y="826854"/>
            <a:ext cx="8635831" cy="39089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Amazon</a:t>
            </a:r>
            <a:r>
              <a:rPr lang="pt-BR" dirty="0" smtClean="0"/>
              <a:t> S3</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sp>
        <p:nvSpPr>
          <p:cNvPr id="4" name="Retângulo 3"/>
          <p:cNvSpPr/>
          <p:nvPr/>
        </p:nvSpPr>
        <p:spPr>
          <a:xfrm>
            <a:off x="1253095" y="4450659"/>
            <a:ext cx="5889009" cy="369332"/>
          </a:xfrm>
          <a:prstGeom prst="rect">
            <a:avLst/>
          </a:prstGeom>
        </p:spPr>
        <p:txBody>
          <a:bodyPr wrap="square">
            <a:spAutoFit/>
          </a:bodyPr>
          <a:lstStyle/>
          <a:p>
            <a:r>
              <a:rPr lang="pt-BR" dirty="0" smtClean="0"/>
              <a:t>https://www.youtube.com/watch?v=rKpKHulqYOQ</a:t>
            </a:r>
            <a:endParaRPr lang="pt-BR" dirty="0"/>
          </a:p>
        </p:txBody>
      </p:sp>
      <p:pic>
        <p:nvPicPr>
          <p:cNvPr id="25602" name="Picture 2"/>
          <p:cNvPicPr>
            <a:picLocks noChangeAspect="1" noChangeArrowheads="1"/>
          </p:cNvPicPr>
          <p:nvPr/>
        </p:nvPicPr>
        <p:blipFill>
          <a:blip r:embed="rId2"/>
          <a:srcRect/>
          <a:stretch>
            <a:fillRect/>
          </a:stretch>
        </p:blipFill>
        <p:spPr bwMode="auto">
          <a:xfrm>
            <a:off x="1253095" y="814600"/>
            <a:ext cx="6152795" cy="36360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Escolhendo as ferramentas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grpSp>
        <p:nvGrpSpPr>
          <p:cNvPr id="59" name="Group 2"/>
          <p:cNvGrpSpPr/>
          <p:nvPr/>
        </p:nvGrpSpPr>
        <p:grpSpPr>
          <a:xfrm>
            <a:off x="4876565" y="1395955"/>
            <a:ext cx="2461495" cy="1957194"/>
            <a:chOff x="4876565" y="1395955"/>
            <a:chExt cx="2461495" cy="1957194"/>
          </a:xfrm>
        </p:grpSpPr>
        <p:sp>
          <p:nvSpPr>
            <p:cNvPr id="60" name="TextBox 183"/>
            <p:cNvSpPr txBox="1"/>
            <p:nvPr/>
          </p:nvSpPr>
          <p:spPr>
            <a:xfrm>
              <a:off x="4876565" y="1395955"/>
              <a:ext cx="242266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 “Hadoop”</a:t>
              </a:r>
              <a:endParaRPr lang="en-US" b="1" dirty="0">
                <a:latin typeface="Calibri" charset="0"/>
                <a:ea typeface="Calibri" charset="0"/>
                <a:cs typeface="Calibri" charset="0"/>
              </a:endParaRPr>
            </a:p>
          </p:txBody>
        </p:sp>
        <p:sp>
          <p:nvSpPr>
            <p:cNvPr id="61" name="TextBox 184"/>
            <p:cNvSpPr txBox="1"/>
            <p:nvPr/>
          </p:nvSpPr>
          <p:spPr>
            <a:xfrm>
              <a:off x="4902329" y="2145981"/>
              <a:ext cx="242266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 “Hadoop”</a:t>
              </a:r>
              <a:endParaRPr lang="en-US" b="1" dirty="0">
                <a:latin typeface="Calibri" charset="0"/>
                <a:ea typeface="Calibri" charset="0"/>
                <a:cs typeface="Calibri" charset="0"/>
              </a:endParaRPr>
            </a:p>
          </p:txBody>
        </p:sp>
        <p:sp>
          <p:nvSpPr>
            <p:cNvPr id="62" name="TextBox 185"/>
            <p:cNvSpPr txBox="1"/>
            <p:nvPr/>
          </p:nvSpPr>
          <p:spPr>
            <a:xfrm>
              <a:off x="4915392" y="2983817"/>
              <a:ext cx="242266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 “Hadoop”</a:t>
              </a:r>
              <a:endParaRPr lang="en-US" b="1" dirty="0">
                <a:latin typeface="Calibri" charset="0"/>
                <a:ea typeface="Calibri" charset="0"/>
                <a:cs typeface="Calibri" charset="0"/>
              </a:endParaRPr>
            </a:p>
          </p:txBody>
        </p:sp>
      </p:grpSp>
      <p:pic>
        <p:nvPicPr>
          <p:cNvPr id="11266" name="Picture 2"/>
          <p:cNvPicPr>
            <a:picLocks noChangeAspect="1" noChangeArrowheads="1"/>
          </p:cNvPicPr>
          <p:nvPr/>
        </p:nvPicPr>
        <p:blipFill>
          <a:blip r:embed="rId3"/>
          <a:srcRect/>
          <a:stretch>
            <a:fillRect/>
          </a:stretch>
        </p:blipFill>
        <p:spPr bwMode="auto">
          <a:xfrm>
            <a:off x="761765" y="972054"/>
            <a:ext cx="4114800" cy="3257550"/>
          </a:xfrm>
          <a:prstGeom prst="rect">
            <a:avLst/>
          </a:prstGeom>
          <a:noFill/>
          <a:ln w="9525">
            <a:noFill/>
            <a:miter lim="800000"/>
            <a:headEnd/>
            <a:tailEnd/>
          </a:ln>
          <a:effectLst/>
        </p:spPr>
      </p:pic>
      <p:sp>
        <p:nvSpPr>
          <p:cNvPr id="89" name="TextBox 211"/>
          <p:cNvSpPr txBox="1"/>
          <p:nvPr/>
        </p:nvSpPr>
        <p:spPr>
          <a:xfrm>
            <a:off x="2492724" y="3675606"/>
            <a:ext cx="242266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 “Hadoop”?</a:t>
            </a:r>
            <a:endParaRPr lang="en-US" b="1" dirty="0">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Distribuições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grpSp>
        <p:nvGrpSpPr>
          <p:cNvPr id="4" name="Group 4"/>
          <p:cNvGrpSpPr/>
          <p:nvPr/>
        </p:nvGrpSpPr>
        <p:grpSpPr>
          <a:xfrm>
            <a:off x="3410110" y="2723263"/>
            <a:ext cx="5374730" cy="228600"/>
            <a:chOff x="3642126" y="3289320"/>
            <a:chExt cx="5374730" cy="228600"/>
          </a:xfrm>
        </p:grpSpPr>
        <p:sp>
          <p:nvSpPr>
            <p:cNvPr id="5" name="Pentagon 5"/>
            <p:cNvSpPr/>
            <p:nvPr/>
          </p:nvSpPr>
          <p:spPr>
            <a:xfrm>
              <a:off x="3642126" y="3289320"/>
              <a:ext cx="5374730" cy="228600"/>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6" name="TextBox 6"/>
            <p:cNvSpPr txBox="1"/>
            <p:nvPr/>
          </p:nvSpPr>
          <p:spPr>
            <a:xfrm>
              <a:off x="3692925" y="3359680"/>
              <a:ext cx="1590179" cy="96950"/>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smtClean="0">
                  <a:solidFill>
                    <a:prstClr val="white"/>
                  </a:solidFill>
                  <a:latin typeface="Calibri" charset="0"/>
                  <a:ea typeface="Calibri" charset="0"/>
                  <a:cs typeface="Calibri" charset="0"/>
                </a:rPr>
                <a:t>Hortonworks</a:t>
              </a:r>
              <a:r>
                <a:rPr lang="en-GB" sz="900" dirty="0" smtClean="0">
                  <a:solidFill>
                    <a:prstClr val="white"/>
                  </a:solidFill>
                  <a:latin typeface="Calibri" charset="0"/>
                  <a:ea typeface="Calibri" charset="0"/>
                  <a:cs typeface="Calibri" charset="0"/>
                </a:rPr>
                <a:t> Data Platform (HDP)</a:t>
              </a:r>
            </a:p>
          </p:txBody>
        </p:sp>
      </p:grpSp>
      <p:grpSp>
        <p:nvGrpSpPr>
          <p:cNvPr id="7" name="Group 7"/>
          <p:cNvGrpSpPr/>
          <p:nvPr/>
        </p:nvGrpSpPr>
        <p:grpSpPr>
          <a:xfrm>
            <a:off x="225184" y="3763364"/>
            <a:ext cx="8572500" cy="167567"/>
            <a:chOff x="2347381" y="2786956"/>
            <a:chExt cx="5855030" cy="364234"/>
          </a:xfrm>
        </p:grpSpPr>
        <p:sp>
          <p:nvSpPr>
            <p:cNvPr id="8" name="Rectangle 8"/>
            <p:cNvSpPr/>
            <p:nvPr/>
          </p:nvSpPr>
          <p:spPr>
            <a:xfrm>
              <a:off x="2347381" y="2791190"/>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2009</a:t>
              </a:r>
              <a:endParaRPr lang="en-GB" sz="1200" dirty="0">
                <a:solidFill>
                  <a:prstClr val="white"/>
                </a:solidFill>
                <a:latin typeface="Calibri" charset="0"/>
                <a:ea typeface="Calibri" charset="0"/>
                <a:cs typeface="Calibri" charset="0"/>
              </a:endParaRPr>
            </a:p>
          </p:txBody>
        </p:sp>
        <p:sp>
          <p:nvSpPr>
            <p:cNvPr id="9" name="Rectangle 9"/>
            <p:cNvSpPr/>
            <p:nvPr/>
          </p:nvSpPr>
          <p:spPr>
            <a:xfrm>
              <a:off x="3079747" y="2791190"/>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2010</a:t>
              </a:r>
              <a:endParaRPr lang="en-GB" sz="1200" dirty="0">
                <a:solidFill>
                  <a:prstClr val="white"/>
                </a:solidFill>
                <a:latin typeface="Calibri" charset="0"/>
                <a:ea typeface="Calibri" charset="0"/>
                <a:cs typeface="Calibri" charset="0"/>
              </a:endParaRPr>
            </a:p>
          </p:txBody>
        </p:sp>
        <p:sp>
          <p:nvSpPr>
            <p:cNvPr id="10" name="Rectangle 10"/>
            <p:cNvSpPr/>
            <p:nvPr/>
          </p:nvSpPr>
          <p:spPr>
            <a:xfrm>
              <a:off x="3816347" y="2791190"/>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2011</a:t>
              </a:r>
              <a:endParaRPr lang="en-GB" sz="1200" dirty="0">
                <a:solidFill>
                  <a:prstClr val="white"/>
                </a:solidFill>
                <a:latin typeface="Calibri" charset="0"/>
                <a:ea typeface="Calibri" charset="0"/>
                <a:cs typeface="Calibri" charset="0"/>
              </a:endParaRPr>
            </a:p>
          </p:txBody>
        </p:sp>
        <p:sp>
          <p:nvSpPr>
            <p:cNvPr id="11" name="Rectangle 11"/>
            <p:cNvSpPr/>
            <p:nvPr/>
          </p:nvSpPr>
          <p:spPr>
            <a:xfrm>
              <a:off x="6013445" y="2791190"/>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2014</a:t>
              </a:r>
              <a:endParaRPr lang="en-GB" sz="1200" dirty="0">
                <a:solidFill>
                  <a:prstClr val="white"/>
                </a:solidFill>
                <a:latin typeface="Calibri" charset="0"/>
                <a:ea typeface="Calibri" charset="0"/>
                <a:cs typeface="Calibri" charset="0"/>
              </a:endParaRPr>
            </a:p>
          </p:txBody>
        </p:sp>
        <p:sp>
          <p:nvSpPr>
            <p:cNvPr id="12" name="Rectangle 12"/>
            <p:cNvSpPr/>
            <p:nvPr/>
          </p:nvSpPr>
          <p:spPr>
            <a:xfrm>
              <a:off x="6745811" y="2786956"/>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2015</a:t>
              </a:r>
              <a:endParaRPr lang="en-GB" sz="1200" dirty="0">
                <a:solidFill>
                  <a:prstClr val="white"/>
                </a:solidFill>
                <a:latin typeface="Calibri" charset="0"/>
                <a:ea typeface="Calibri" charset="0"/>
                <a:cs typeface="Calibri" charset="0"/>
              </a:endParaRPr>
            </a:p>
          </p:txBody>
        </p:sp>
        <p:sp>
          <p:nvSpPr>
            <p:cNvPr id="13" name="Rectangle 13"/>
            <p:cNvSpPr/>
            <p:nvPr/>
          </p:nvSpPr>
          <p:spPr>
            <a:xfrm>
              <a:off x="4548713" y="2791190"/>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2012</a:t>
              </a:r>
              <a:endParaRPr lang="en-GB" sz="1200" dirty="0">
                <a:solidFill>
                  <a:prstClr val="white"/>
                </a:solidFill>
                <a:latin typeface="Calibri" charset="0"/>
                <a:ea typeface="Calibri" charset="0"/>
                <a:cs typeface="Calibri" charset="0"/>
              </a:endParaRPr>
            </a:p>
          </p:txBody>
        </p:sp>
        <p:sp>
          <p:nvSpPr>
            <p:cNvPr id="14" name="Rectangle 14"/>
            <p:cNvSpPr/>
            <p:nvPr/>
          </p:nvSpPr>
          <p:spPr>
            <a:xfrm>
              <a:off x="5281079" y="2791190"/>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2013</a:t>
              </a:r>
              <a:endParaRPr lang="en-GB" sz="1200" dirty="0">
                <a:solidFill>
                  <a:prstClr val="white"/>
                </a:solidFill>
                <a:latin typeface="Calibri" charset="0"/>
                <a:ea typeface="Calibri" charset="0"/>
                <a:cs typeface="Calibri" charset="0"/>
              </a:endParaRPr>
            </a:p>
          </p:txBody>
        </p:sp>
        <p:sp>
          <p:nvSpPr>
            <p:cNvPr id="15" name="Rectangle 15"/>
            <p:cNvSpPr/>
            <p:nvPr/>
          </p:nvSpPr>
          <p:spPr>
            <a:xfrm>
              <a:off x="7482411" y="2786956"/>
              <a:ext cx="720000" cy="360000"/>
            </a:xfrm>
            <a:prstGeom prst="rect">
              <a:avLst/>
            </a:prstGeom>
            <a:solidFill>
              <a:schemeClr val="tx2">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GB" sz="1200" dirty="0" smtClean="0">
                  <a:solidFill>
                    <a:prstClr val="white"/>
                  </a:solidFill>
                  <a:latin typeface="Calibri" charset="0"/>
                  <a:ea typeface="Calibri" charset="0"/>
                  <a:cs typeface="Calibri" charset="0"/>
                </a:rPr>
                <a:t>2016</a:t>
              </a:r>
              <a:endParaRPr lang="en-GB" sz="1200" dirty="0">
                <a:solidFill>
                  <a:prstClr val="white"/>
                </a:solidFill>
                <a:latin typeface="Calibri" charset="0"/>
                <a:ea typeface="Calibri" charset="0"/>
                <a:cs typeface="Calibri" charset="0"/>
              </a:endParaRPr>
            </a:p>
          </p:txBody>
        </p:sp>
      </p:grpSp>
      <p:grpSp>
        <p:nvGrpSpPr>
          <p:cNvPr id="16" name="Group 16"/>
          <p:cNvGrpSpPr/>
          <p:nvPr/>
        </p:nvGrpSpPr>
        <p:grpSpPr>
          <a:xfrm>
            <a:off x="377584" y="1196128"/>
            <a:ext cx="8420100" cy="228600"/>
            <a:chOff x="609600" y="749807"/>
            <a:chExt cx="8420100" cy="250277"/>
          </a:xfrm>
        </p:grpSpPr>
        <p:sp>
          <p:nvSpPr>
            <p:cNvPr id="17" name="Pentagon 17"/>
            <p:cNvSpPr/>
            <p:nvPr/>
          </p:nvSpPr>
          <p:spPr>
            <a:xfrm>
              <a:off x="609600" y="749807"/>
              <a:ext cx="8420100" cy="250277"/>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18" name="TextBox 18"/>
            <p:cNvSpPr txBox="1"/>
            <p:nvPr/>
          </p:nvSpPr>
          <p:spPr>
            <a:xfrm>
              <a:off x="2051654" y="764000"/>
              <a:ext cx="1199046" cy="212285"/>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smtClean="0">
                  <a:solidFill>
                    <a:prstClr val="white"/>
                  </a:solidFill>
                  <a:latin typeface="Calibri" charset="0"/>
                  <a:ea typeface="Calibri" charset="0"/>
                  <a:cs typeface="Calibri" charset="0"/>
                </a:rPr>
                <a:t>Cloudera’s Distribution</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including Apache Hadoop</a:t>
              </a:r>
            </a:p>
          </p:txBody>
        </p:sp>
        <p:sp>
          <p:nvSpPr>
            <p:cNvPr id="19" name="TextBox 19"/>
            <p:cNvSpPr txBox="1"/>
            <p:nvPr/>
          </p:nvSpPr>
          <p:spPr>
            <a:xfrm>
              <a:off x="776802" y="773122"/>
              <a:ext cx="1006686" cy="212285"/>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smtClean="0">
                  <a:solidFill>
                    <a:prstClr val="white"/>
                  </a:solidFill>
                  <a:latin typeface="Calibri" charset="0"/>
                  <a:ea typeface="Calibri" charset="0"/>
                  <a:cs typeface="Calibri" charset="0"/>
                </a:rPr>
                <a:t>Cloudera Distribution</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for Hadoop</a:t>
              </a:r>
            </a:p>
          </p:txBody>
        </p:sp>
        <p:sp>
          <p:nvSpPr>
            <p:cNvPr id="20" name="TextBox 20"/>
            <p:cNvSpPr txBox="1"/>
            <p:nvPr/>
          </p:nvSpPr>
          <p:spPr>
            <a:xfrm>
              <a:off x="5407790" y="837142"/>
              <a:ext cx="652423" cy="106143"/>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smtClean="0">
                  <a:solidFill>
                    <a:prstClr val="white"/>
                  </a:solidFill>
                  <a:latin typeface="Calibri" charset="0"/>
                  <a:ea typeface="Calibri" charset="0"/>
                  <a:cs typeface="Calibri" charset="0"/>
                </a:rPr>
                <a:t>Cloudera CDH</a:t>
              </a:r>
              <a:endParaRPr lang="en-GB" sz="900" dirty="0" smtClean="0">
                <a:solidFill>
                  <a:prstClr val="white"/>
                </a:solidFill>
                <a:latin typeface="Calibri" charset="0"/>
                <a:ea typeface="Calibri" charset="0"/>
                <a:cs typeface="Calibri" charset="0"/>
              </a:endParaRPr>
            </a:p>
          </p:txBody>
        </p:sp>
      </p:grpSp>
      <p:grpSp>
        <p:nvGrpSpPr>
          <p:cNvPr id="21" name="Group 21"/>
          <p:cNvGrpSpPr/>
          <p:nvPr/>
        </p:nvGrpSpPr>
        <p:grpSpPr>
          <a:xfrm>
            <a:off x="656984" y="1453636"/>
            <a:ext cx="1828800" cy="228600"/>
            <a:chOff x="889000" y="1156093"/>
            <a:chExt cx="1828800" cy="228600"/>
          </a:xfrm>
        </p:grpSpPr>
        <p:sp>
          <p:nvSpPr>
            <p:cNvPr id="22" name="Pentagon 22"/>
            <p:cNvSpPr/>
            <p:nvPr/>
          </p:nvSpPr>
          <p:spPr>
            <a:xfrm>
              <a:off x="889000" y="1156093"/>
              <a:ext cx="1828800" cy="22860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23" name="TextBox 23"/>
            <p:cNvSpPr txBox="1"/>
            <p:nvPr/>
          </p:nvSpPr>
          <p:spPr>
            <a:xfrm>
              <a:off x="930572" y="1223881"/>
              <a:ext cx="1445852" cy="96950"/>
            </a:xfrm>
            <a:prstGeom prst="rect">
              <a:avLst/>
            </a:prstGeom>
            <a:noFill/>
            <a:effectLst/>
          </p:spPr>
          <p:txBody>
            <a:bodyPr wrap="square" lIns="0" tIns="0" rIns="0" bIns="0" rtlCol="0">
              <a:spAutoFit/>
            </a:bodyPr>
            <a:lstStyle/>
            <a:p>
              <a:pPr defTabSz="457090" eaLnBrk="1" fontAlgn="auto" hangingPunct="1">
                <a:lnSpc>
                  <a:spcPct val="70000"/>
                </a:lnSpc>
                <a:spcBef>
                  <a:spcPts val="0"/>
                </a:spcBef>
                <a:spcAft>
                  <a:spcPts val="0"/>
                </a:spcAft>
              </a:pPr>
              <a:r>
                <a:rPr lang="en-GB" sz="900" dirty="0">
                  <a:solidFill>
                    <a:prstClr val="white"/>
                  </a:solidFill>
                  <a:latin typeface="Calibri" charset="0"/>
                  <a:ea typeface="Calibri" charset="0"/>
                  <a:cs typeface="Calibri" charset="0"/>
                </a:rPr>
                <a:t>Yahoo! Distribution of Hadoop</a:t>
              </a:r>
              <a:endParaRPr lang="en-GB" sz="900" dirty="0" smtClean="0">
                <a:solidFill>
                  <a:prstClr val="white"/>
                </a:solidFill>
                <a:latin typeface="Calibri" charset="0"/>
                <a:ea typeface="Calibri" charset="0"/>
                <a:cs typeface="Calibri" charset="0"/>
              </a:endParaRPr>
            </a:p>
          </p:txBody>
        </p:sp>
      </p:grpSp>
      <p:grpSp>
        <p:nvGrpSpPr>
          <p:cNvPr id="24" name="Group 24"/>
          <p:cNvGrpSpPr/>
          <p:nvPr/>
        </p:nvGrpSpPr>
        <p:grpSpPr>
          <a:xfrm>
            <a:off x="1656964" y="1709714"/>
            <a:ext cx="7140575" cy="228600"/>
            <a:chOff x="1888980" y="1564571"/>
            <a:chExt cx="7140575" cy="228600"/>
          </a:xfrm>
        </p:grpSpPr>
        <p:sp>
          <p:nvSpPr>
            <p:cNvPr id="25" name="Pentagon 25"/>
            <p:cNvSpPr/>
            <p:nvPr/>
          </p:nvSpPr>
          <p:spPr>
            <a:xfrm>
              <a:off x="1888980" y="1564571"/>
              <a:ext cx="7140575" cy="22860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26" name="TextBox 26"/>
            <p:cNvSpPr txBox="1"/>
            <p:nvPr/>
          </p:nvSpPr>
          <p:spPr>
            <a:xfrm>
              <a:off x="2996487" y="1595264"/>
              <a:ext cx="1716897" cy="193899"/>
            </a:xfrm>
            <a:prstGeom prst="rect">
              <a:avLst/>
            </a:prstGeom>
            <a:noFill/>
            <a:effectLst/>
          </p:spPr>
          <p:txBody>
            <a:bodyPr wrap="square" lIns="0" tIns="0" rIns="0" bIns="0" rtlCol="0">
              <a:spAutoFit/>
            </a:bodyPr>
            <a:lstStyle/>
            <a:p>
              <a:pPr defTabSz="457090" eaLnBrk="1" fontAlgn="auto" hangingPunct="1">
                <a:lnSpc>
                  <a:spcPct val="70000"/>
                </a:lnSpc>
                <a:spcBef>
                  <a:spcPts val="0"/>
                </a:spcBef>
                <a:spcAft>
                  <a:spcPts val="0"/>
                </a:spcAft>
              </a:pPr>
              <a:r>
                <a:rPr lang="en-GB" sz="900" dirty="0" smtClean="0">
                  <a:solidFill>
                    <a:prstClr val="white"/>
                  </a:solidFill>
                  <a:latin typeface="Calibri" charset="0"/>
                  <a:ea typeface="Calibri" charset="0"/>
                  <a:cs typeface="Calibri" charset="0"/>
                </a:rPr>
                <a:t>IBM </a:t>
              </a:r>
              <a:r>
                <a:rPr lang="en-GB" sz="900" dirty="0" err="1" smtClean="0">
                  <a:solidFill>
                    <a:prstClr val="white"/>
                  </a:solidFill>
                  <a:latin typeface="Calibri" charset="0"/>
                  <a:ea typeface="Calibri" charset="0"/>
                  <a:cs typeface="Calibri" charset="0"/>
                </a:rPr>
                <a:t>InfoSphere</a:t>
              </a:r>
              <a:r>
                <a:rPr lang="en-GB" sz="900" dirty="0" smtClean="0">
                  <a:solidFill>
                    <a:prstClr val="white"/>
                  </a:solidFill>
                  <a:latin typeface="Calibri" charset="0"/>
                  <a:ea typeface="Calibri" charset="0"/>
                  <a:cs typeface="Calibri" charset="0"/>
                </a:rPr>
                <a:t> </a:t>
              </a:r>
              <a:r>
                <a:rPr lang="en-GB" sz="900" dirty="0" err="1" smtClean="0">
                  <a:solidFill>
                    <a:prstClr val="white"/>
                  </a:solidFill>
                  <a:latin typeface="Calibri" charset="0"/>
                  <a:ea typeface="Calibri" charset="0"/>
                  <a:cs typeface="Calibri" charset="0"/>
                </a:rPr>
                <a:t>BigInsights</a:t>
              </a:r>
              <a:r>
                <a:rPr lang="en-GB" sz="900" dirty="0" smtClean="0">
                  <a:solidFill>
                    <a:prstClr val="white"/>
                  </a:solidFill>
                  <a:latin typeface="Calibri" charset="0"/>
                  <a:ea typeface="Calibri" charset="0"/>
                  <a:cs typeface="Calibri" charset="0"/>
                </a:rPr>
                <a:t>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Basic </a:t>
              </a:r>
              <a:r>
                <a:rPr lang="en-GB" sz="900" dirty="0">
                  <a:solidFill>
                    <a:prstClr val="white"/>
                  </a:solidFill>
                  <a:latin typeface="Calibri" charset="0"/>
                  <a:ea typeface="Calibri" charset="0"/>
                  <a:cs typeface="Calibri" charset="0"/>
                </a:rPr>
                <a:t>Edition</a:t>
              </a:r>
              <a:endParaRPr lang="en-GB" sz="900" dirty="0" smtClean="0">
                <a:solidFill>
                  <a:prstClr val="white"/>
                </a:solidFill>
                <a:latin typeface="Calibri" charset="0"/>
                <a:ea typeface="Calibri" charset="0"/>
                <a:cs typeface="Calibri" charset="0"/>
              </a:endParaRPr>
            </a:p>
          </p:txBody>
        </p:sp>
        <p:sp>
          <p:nvSpPr>
            <p:cNvPr id="27" name="TextBox 27"/>
            <p:cNvSpPr txBox="1"/>
            <p:nvPr/>
          </p:nvSpPr>
          <p:spPr>
            <a:xfrm>
              <a:off x="1956093" y="1587617"/>
              <a:ext cx="867225"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a:solidFill>
                    <a:prstClr val="white"/>
                  </a:solidFill>
                  <a:latin typeface="Calibri" charset="0"/>
                  <a:ea typeface="Calibri" charset="0"/>
                  <a:cs typeface="Calibri" charset="0"/>
                </a:rPr>
                <a:t>IBM Distribution </a:t>
              </a:r>
              <a:endParaRPr lang="en-GB" sz="900" dirty="0" smtClean="0">
                <a:solidFill>
                  <a:prstClr val="white"/>
                </a:solidFill>
                <a:latin typeface="Calibri" charset="0"/>
                <a:ea typeface="Calibri" charset="0"/>
                <a:cs typeface="Calibri" charset="0"/>
              </a:endParaRPr>
            </a:p>
            <a:p>
              <a:pPr defTabSz="457090" eaLnBrk="1" fontAlgn="auto" hangingPunct="1">
                <a:lnSpc>
                  <a:spcPct val="70000"/>
                </a:lnSpc>
                <a:spcBef>
                  <a:spcPts val="0"/>
                </a:spcBef>
                <a:spcAft>
                  <a:spcPts val="0"/>
                </a:spcAft>
              </a:pPr>
              <a:r>
                <a:rPr lang="en-GB" sz="900" dirty="0" smtClean="0">
                  <a:solidFill>
                    <a:prstClr val="white"/>
                  </a:solidFill>
                  <a:latin typeface="Calibri" charset="0"/>
                  <a:ea typeface="Calibri" charset="0"/>
                  <a:cs typeface="Calibri" charset="0"/>
                </a:rPr>
                <a:t>of </a:t>
              </a:r>
              <a:r>
                <a:rPr lang="en-GB" sz="900" dirty="0">
                  <a:solidFill>
                    <a:prstClr val="white"/>
                  </a:solidFill>
                  <a:latin typeface="Calibri" charset="0"/>
                  <a:ea typeface="Calibri" charset="0"/>
                  <a:cs typeface="Calibri" charset="0"/>
                </a:rPr>
                <a:t>Apache Hadoop</a:t>
              </a:r>
              <a:endParaRPr lang="en-GB" sz="900" dirty="0" smtClean="0">
                <a:solidFill>
                  <a:prstClr val="white"/>
                </a:solidFill>
                <a:latin typeface="Calibri" charset="0"/>
                <a:ea typeface="Calibri" charset="0"/>
                <a:cs typeface="Calibri" charset="0"/>
              </a:endParaRPr>
            </a:p>
          </p:txBody>
        </p:sp>
        <p:sp>
          <p:nvSpPr>
            <p:cNvPr id="28" name="TextBox 28"/>
            <p:cNvSpPr txBox="1"/>
            <p:nvPr/>
          </p:nvSpPr>
          <p:spPr>
            <a:xfrm>
              <a:off x="7049530" y="1586761"/>
              <a:ext cx="979435"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a:solidFill>
                    <a:prstClr val="white"/>
                  </a:solidFill>
                  <a:latin typeface="Calibri" charset="0"/>
                  <a:ea typeface="Calibri" charset="0"/>
                  <a:cs typeface="Calibri" charset="0"/>
                </a:rPr>
                <a:t>IBM Open Platform </a:t>
              </a:r>
              <a:br>
                <a:rPr lang="en-GB" sz="900" dirty="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with </a:t>
              </a:r>
              <a:r>
                <a:rPr lang="en-GB" sz="900" dirty="0">
                  <a:solidFill>
                    <a:prstClr val="white"/>
                  </a:solidFill>
                  <a:latin typeface="Calibri" charset="0"/>
                  <a:ea typeface="Calibri" charset="0"/>
                  <a:cs typeface="Calibri" charset="0"/>
                </a:rPr>
                <a:t>Apache Hadoop</a:t>
              </a:r>
              <a:endParaRPr lang="en-GB" sz="900" dirty="0" smtClean="0">
                <a:solidFill>
                  <a:prstClr val="white"/>
                </a:solidFill>
                <a:latin typeface="Calibri" charset="0"/>
                <a:ea typeface="Calibri" charset="0"/>
                <a:cs typeface="Calibri" charset="0"/>
              </a:endParaRPr>
            </a:p>
          </p:txBody>
        </p:sp>
      </p:grpSp>
      <p:grpSp>
        <p:nvGrpSpPr>
          <p:cNvPr id="29" name="Group 29"/>
          <p:cNvGrpSpPr/>
          <p:nvPr/>
        </p:nvGrpSpPr>
        <p:grpSpPr>
          <a:xfrm>
            <a:off x="2732957" y="1961892"/>
            <a:ext cx="5239228" cy="228600"/>
            <a:chOff x="2964973" y="2007249"/>
            <a:chExt cx="5239228" cy="228600"/>
          </a:xfrm>
        </p:grpSpPr>
        <p:sp>
          <p:nvSpPr>
            <p:cNvPr id="30" name="Pentagon 30"/>
            <p:cNvSpPr/>
            <p:nvPr/>
          </p:nvSpPr>
          <p:spPr>
            <a:xfrm>
              <a:off x="2964973" y="2007249"/>
              <a:ext cx="5239228" cy="228600"/>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31" name="TextBox 31"/>
            <p:cNvSpPr txBox="1"/>
            <p:nvPr/>
          </p:nvSpPr>
          <p:spPr>
            <a:xfrm>
              <a:off x="3983963" y="2028703"/>
              <a:ext cx="556243"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smtClean="0">
                  <a:solidFill>
                    <a:prstClr val="white"/>
                  </a:solidFill>
                  <a:latin typeface="Calibri" charset="0"/>
                  <a:ea typeface="Calibri" charset="0"/>
                  <a:cs typeface="Calibri" charset="0"/>
                </a:rPr>
                <a:t>Greenplum</a:t>
              </a:r>
              <a:r>
                <a:rPr lang="en-GB" sz="900" dirty="0" smtClean="0">
                  <a:solidFill>
                    <a:prstClr val="white"/>
                  </a:solidFill>
                  <a:latin typeface="Calibri" charset="0"/>
                  <a:ea typeface="Calibri" charset="0"/>
                  <a:cs typeface="Calibri" charset="0"/>
                </a:rPr>
                <a:t>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HD</a:t>
              </a:r>
            </a:p>
          </p:txBody>
        </p:sp>
        <p:sp>
          <p:nvSpPr>
            <p:cNvPr id="32" name="TextBox 32"/>
            <p:cNvSpPr txBox="1"/>
            <p:nvPr/>
          </p:nvSpPr>
          <p:spPr>
            <a:xfrm>
              <a:off x="3021972" y="2025860"/>
              <a:ext cx="905697"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smtClean="0">
                  <a:solidFill>
                    <a:prstClr val="white"/>
                  </a:solidFill>
                  <a:latin typeface="Calibri" charset="0"/>
                  <a:ea typeface="Calibri" charset="0"/>
                  <a:cs typeface="Calibri" charset="0"/>
                </a:rPr>
                <a:t>Greenplum</a:t>
              </a:r>
              <a:r>
                <a:rPr lang="en-GB" sz="900" dirty="0" smtClean="0">
                  <a:solidFill>
                    <a:prstClr val="white"/>
                  </a:solidFill>
                  <a:latin typeface="Calibri" charset="0"/>
                  <a:ea typeface="Calibri" charset="0"/>
                  <a:cs typeface="Calibri" charset="0"/>
                </a:rPr>
                <a:t> </a:t>
              </a:r>
              <a:r>
                <a:rPr lang="en-GB" sz="900" dirty="0">
                  <a:solidFill>
                    <a:prstClr val="white"/>
                  </a:solidFill>
                  <a:latin typeface="Calibri" charset="0"/>
                  <a:ea typeface="Calibri" charset="0"/>
                  <a:cs typeface="Calibri" charset="0"/>
                </a:rPr>
                <a:t> </a:t>
              </a:r>
              <a:r>
                <a:rPr lang="en-GB" sz="900" dirty="0" smtClean="0">
                  <a:solidFill>
                    <a:prstClr val="white"/>
                  </a:solidFill>
                  <a:latin typeface="Calibri" charset="0"/>
                  <a:ea typeface="Calibri" charset="0"/>
                  <a:cs typeface="Calibri" charset="0"/>
                </a:rPr>
                <a:t>HD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Community Edition</a:t>
              </a:r>
            </a:p>
          </p:txBody>
        </p:sp>
        <p:sp>
          <p:nvSpPr>
            <p:cNvPr id="33" name="TextBox 33"/>
            <p:cNvSpPr txBox="1"/>
            <p:nvPr/>
          </p:nvSpPr>
          <p:spPr>
            <a:xfrm>
              <a:off x="4766487" y="2066803"/>
              <a:ext cx="488916" cy="96950"/>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smtClean="0">
                  <a:solidFill>
                    <a:prstClr val="white"/>
                  </a:solidFill>
                  <a:latin typeface="Calibri" charset="0"/>
                  <a:ea typeface="Calibri" charset="0"/>
                  <a:cs typeface="Calibri" charset="0"/>
                </a:rPr>
                <a:t>Pivotal HD</a:t>
              </a:r>
            </a:p>
          </p:txBody>
        </p:sp>
      </p:grpSp>
      <p:grpSp>
        <p:nvGrpSpPr>
          <p:cNvPr id="34" name="Group 34"/>
          <p:cNvGrpSpPr/>
          <p:nvPr/>
        </p:nvGrpSpPr>
        <p:grpSpPr>
          <a:xfrm>
            <a:off x="2732956" y="2215779"/>
            <a:ext cx="1981873" cy="228600"/>
            <a:chOff x="2964972" y="2413536"/>
            <a:chExt cx="1981873" cy="228600"/>
          </a:xfrm>
        </p:grpSpPr>
        <p:sp>
          <p:nvSpPr>
            <p:cNvPr id="35" name="Pentagon 35"/>
            <p:cNvSpPr/>
            <p:nvPr/>
          </p:nvSpPr>
          <p:spPr>
            <a:xfrm>
              <a:off x="2964972" y="2413536"/>
              <a:ext cx="1981873" cy="228600"/>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36" name="TextBox 36"/>
            <p:cNvSpPr txBox="1"/>
            <p:nvPr/>
          </p:nvSpPr>
          <p:spPr>
            <a:xfrm>
              <a:off x="3985686" y="2434700"/>
              <a:ext cx="556243"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smtClean="0">
                  <a:solidFill>
                    <a:prstClr val="white"/>
                  </a:solidFill>
                  <a:latin typeface="Calibri" charset="0"/>
                  <a:ea typeface="Calibri" charset="0"/>
                  <a:cs typeface="Calibri" charset="0"/>
                </a:rPr>
                <a:t>Greenplum</a:t>
              </a:r>
              <a:r>
                <a:rPr lang="en-GB" sz="900" dirty="0" smtClean="0">
                  <a:solidFill>
                    <a:prstClr val="white"/>
                  </a:solidFill>
                  <a:latin typeface="Calibri" charset="0"/>
                  <a:ea typeface="Calibri" charset="0"/>
                  <a:cs typeface="Calibri" charset="0"/>
                </a:rPr>
                <a:t>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MR</a:t>
              </a:r>
            </a:p>
          </p:txBody>
        </p:sp>
        <p:sp>
          <p:nvSpPr>
            <p:cNvPr id="37" name="TextBox 37"/>
            <p:cNvSpPr txBox="1"/>
            <p:nvPr/>
          </p:nvSpPr>
          <p:spPr>
            <a:xfrm>
              <a:off x="3018367" y="2436823"/>
              <a:ext cx="841577"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smtClean="0">
                  <a:solidFill>
                    <a:prstClr val="white"/>
                  </a:solidFill>
                  <a:latin typeface="Calibri" charset="0"/>
                  <a:ea typeface="Calibri" charset="0"/>
                  <a:cs typeface="Calibri" charset="0"/>
                </a:rPr>
                <a:t>Greenplum</a:t>
              </a:r>
              <a:r>
                <a:rPr lang="en-GB" sz="900" dirty="0" smtClean="0">
                  <a:solidFill>
                    <a:prstClr val="white"/>
                  </a:solidFill>
                  <a:latin typeface="Calibri" charset="0"/>
                  <a:ea typeface="Calibri" charset="0"/>
                  <a:cs typeface="Calibri" charset="0"/>
                </a:rPr>
                <a:t> </a:t>
              </a:r>
              <a:r>
                <a:rPr lang="en-GB" sz="900" dirty="0">
                  <a:solidFill>
                    <a:prstClr val="white"/>
                  </a:solidFill>
                  <a:latin typeface="Calibri" charset="0"/>
                  <a:ea typeface="Calibri" charset="0"/>
                  <a:cs typeface="Calibri" charset="0"/>
                </a:rPr>
                <a:t> </a:t>
              </a:r>
              <a:r>
                <a:rPr lang="en-GB" sz="900" dirty="0" smtClean="0">
                  <a:solidFill>
                    <a:prstClr val="white"/>
                  </a:solidFill>
                  <a:latin typeface="Calibri" charset="0"/>
                  <a:ea typeface="Calibri" charset="0"/>
                  <a:cs typeface="Calibri" charset="0"/>
                </a:rPr>
                <a:t>HD </a:t>
              </a:r>
            </a:p>
            <a:p>
              <a:pPr defTabSz="457090" eaLnBrk="1" fontAlgn="auto" hangingPunct="1">
                <a:lnSpc>
                  <a:spcPct val="70000"/>
                </a:lnSpc>
                <a:spcBef>
                  <a:spcPts val="0"/>
                </a:spcBef>
                <a:spcAft>
                  <a:spcPts val="0"/>
                </a:spcAft>
              </a:pPr>
              <a:r>
                <a:rPr lang="en-GB" sz="900" dirty="0" smtClean="0">
                  <a:solidFill>
                    <a:prstClr val="white"/>
                  </a:solidFill>
                  <a:latin typeface="Calibri" charset="0"/>
                  <a:ea typeface="Calibri" charset="0"/>
                  <a:cs typeface="Calibri" charset="0"/>
                </a:rPr>
                <a:t>Enterprise Edition</a:t>
              </a:r>
            </a:p>
          </p:txBody>
        </p:sp>
      </p:grpSp>
      <p:grpSp>
        <p:nvGrpSpPr>
          <p:cNvPr id="38" name="Group 38"/>
          <p:cNvGrpSpPr/>
          <p:nvPr/>
        </p:nvGrpSpPr>
        <p:grpSpPr>
          <a:xfrm>
            <a:off x="2847734" y="2470909"/>
            <a:ext cx="4949215" cy="228600"/>
            <a:chOff x="3079750" y="2821067"/>
            <a:chExt cx="4871475" cy="228600"/>
          </a:xfrm>
        </p:grpSpPr>
        <p:sp>
          <p:nvSpPr>
            <p:cNvPr id="39" name="Pentagon 39"/>
            <p:cNvSpPr/>
            <p:nvPr/>
          </p:nvSpPr>
          <p:spPr>
            <a:xfrm>
              <a:off x="3079750" y="2821067"/>
              <a:ext cx="4871475" cy="22860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40" name="TextBox 40"/>
            <p:cNvSpPr txBox="1"/>
            <p:nvPr/>
          </p:nvSpPr>
          <p:spPr>
            <a:xfrm>
              <a:off x="5944217" y="2841748"/>
              <a:ext cx="886461"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a:solidFill>
                    <a:prstClr val="white"/>
                  </a:solidFill>
                  <a:latin typeface="Calibri" charset="0"/>
                  <a:ea typeface="Calibri" charset="0"/>
                  <a:cs typeface="Calibri" charset="0"/>
                </a:rPr>
                <a:t>MapR</a:t>
              </a:r>
              <a:r>
                <a:rPr lang="en-GB" sz="900" dirty="0">
                  <a:solidFill>
                    <a:prstClr val="white"/>
                  </a:solidFill>
                  <a:latin typeface="Calibri" charset="0"/>
                  <a:ea typeface="Calibri" charset="0"/>
                  <a:cs typeface="Calibri" charset="0"/>
                </a:rPr>
                <a:t> Distribution </a:t>
              </a:r>
              <a:r>
                <a:rPr lang="en-GB" sz="900" dirty="0" smtClean="0">
                  <a:solidFill>
                    <a:prstClr val="white"/>
                  </a:solidFill>
                  <a:latin typeface="Calibri" charset="0"/>
                  <a:ea typeface="Calibri" charset="0"/>
                  <a:cs typeface="Calibri" charset="0"/>
                </a:rPr>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including </a:t>
              </a:r>
              <a:r>
                <a:rPr lang="en-GB" sz="900" dirty="0">
                  <a:solidFill>
                    <a:prstClr val="white"/>
                  </a:solidFill>
                  <a:latin typeface="Calibri" charset="0"/>
                  <a:ea typeface="Calibri" charset="0"/>
                  <a:cs typeface="Calibri" charset="0"/>
                </a:rPr>
                <a:t>Hadoop</a:t>
              </a:r>
              <a:endParaRPr lang="en-GB" sz="900" dirty="0" smtClean="0">
                <a:solidFill>
                  <a:prstClr val="white"/>
                </a:solidFill>
                <a:latin typeface="Calibri" charset="0"/>
                <a:ea typeface="Calibri" charset="0"/>
                <a:cs typeface="Calibri" charset="0"/>
              </a:endParaRPr>
            </a:p>
          </p:txBody>
        </p:sp>
        <p:sp>
          <p:nvSpPr>
            <p:cNvPr id="41" name="TextBox 41"/>
            <p:cNvSpPr txBox="1"/>
            <p:nvPr/>
          </p:nvSpPr>
          <p:spPr>
            <a:xfrm>
              <a:off x="3135672" y="2834797"/>
              <a:ext cx="907300"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err="1">
                  <a:solidFill>
                    <a:prstClr val="white"/>
                  </a:solidFill>
                  <a:latin typeface="Calibri" charset="0"/>
                  <a:ea typeface="Calibri" charset="0"/>
                  <a:cs typeface="Calibri" charset="0"/>
                </a:rPr>
                <a:t>MapR</a:t>
              </a:r>
              <a:r>
                <a:rPr lang="en-GB" sz="900" dirty="0">
                  <a:solidFill>
                    <a:prstClr val="white"/>
                  </a:solidFill>
                  <a:latin typeface="Calibri" charset="0"/>
                  <a:ea typeface="Calibri" charset="0"/>
                  <a:cs typeface="Calibri" charset="0"/>
                </a:rPr>
                <a:t> Distribution </a:t>
              </a:r>
              <a:r>
                <a:rPr lang="en-GB" sz="900" dirty="0" smtClean="0">
                  <a:solidFill>
                    <a:prstClr val="white"/>
                  </a:solidFill>
                  <a:latin typeface="Calibri" charset="0"/>
                  <a:ea typeface="Calibri" charset="0"/>
                  <a:cs typeface="Calibri" charset="0"/>
                </a:rPr>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for </a:t>
              </a:r>
              <a:r>
                <a:rPr lang="en-GB" sz="900" dirty="0">
                  <a:solidFill>
                    <a:prstClr val="white"/>
                  </a:solidFill>
                  <a:latin typeface="Calibri" charset="0"/>
                  <a:ea typeface="Calibri" charset="0"/>
                  <a:cs typeface="Calibri" charset="0"/>
                </a:rPr>
                <a:t>Apache Hadoop</a:t>
              </a:r>
              <a:endParaRPr lang="en-GB" sz="900" dirty="0" smtClean="0">
                <a:solidFill>
                  <a:prstClr val="white"/>
                </a:solidFill>
                <a:latin typeface="Calibri" charset="0"/>
                <a:ea typeface="Calibri" charset="0"/>
                <a:cs typeface="Calibri" charset="0"/>
              </a:endParaRPr>
            </a:p>
          </p:txBody>
        </p:sp>
      </p:grpSp>
      <p:grpSp>
        <p:nvGrpSpPr>
          <p:cNvPr id="42" name="Group 42"/>
          <p:cNvGrpSpPr/>
          <p:nvPr/>
        </p:nvGrpSpPr>
        <p:grpSpPr>
          <a:xfrm>
            <a:off x="4548454" y="3228594"/>
            <a:ext cx="1251319" cy="230813"/>
            <a:chOff x="4780470" y="4090383"/>
            <a:chExt cx="1251319" cy="230813"/>
          </a:xfrm>
        </p:grpSpPr>
        <p:sp>
          <p:nvSpPr>
            <p:cNvPr id="43" name="Pentagon 43"/>
            <p:cNvSpPr/>
            <p:nvPr/>
          </p:nvSpPr>
          <p:spPr>
            <a:xfrm>
              <a:off x="4780470" y="4090383"/>
              <a:ext cx="1251319" cy="2286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44" name="TextBox 44"/>
            <p:cNvSpPr txBox="1"/>
            <p:nvPr/>
          </p:nvSpPr>
          <p:spPr>
            <a:xfrm>
              <a:off x="4825110" y="4127297"/>
              <a:ext cx="907300"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a:solidFill>
                    <a:prstClr val="white"/>
                  </a:solidFill>
                  <a:latin typeface="Calibri" charset="0"/>
                  <a:ea typeface="Calibri" charset="0"/>
                  <a:cs typeface="Calibri" charset="0"/>
                </a:rPr>
                <a:t>Intel Distribution </a:t>
              </a:r>
              <a:r>
                <a:rPr lang="en-GB" sz="900" dirty="0" smtClean="0">
                  <a:solidFill>
                    <a:prstClr val="white"/>
                  </a:solidFill>
                  <a:latin typeface="Calibri" charset="0"/>
                  <a:ea typeface="Calibri" charset="0"/>
                  <a:cs typeface="Calibri" charset="0"/>
                </a:rPr>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for </a:t>
              </a:r>
              <a:r>
                <a:rPr lang="en-GB" sz="900" dirty="0">
                  <a:solidFill>
                    <a:prstClr val="white"/>
                  </a:solidFill>
                  <a:latin typeface="Calibri" charset="0"/>
                  <a:ea typeface="Calibri" charset="0"/>
                  <a:cs typeface="Calibri" charset="0"/>
                </a:rPr>
                <a:t>Apache Hadoop</a:t>
              </a:r>
              <a:endParaRPr lang="en-GB" sz="900" dirty="0" smtClean="0">
                <a:solidFill>
                  <a:prstClr val="white"/>
                </a:solidFill>
                <a:latin typeface="Calibri" charset="0"/>
                <a:ea typeface="Calibri" charset="0"/>
                <a:cs typeface="Calibri" charset="0"/>
              </a:endParaRPr>
            </a:p>
          </p:txBody>
        </p:sp>
      </p:grpSp>
      <p:grpSp>
        <p:nvGrpSpPr>
          <p:cNvPr id="45" name="Group 45"/>
          <p:cNvGrpSpPr/>
          <p:nvPr/>
        </p:nvGrpSpPr>
        <p:grpSpPr>
          <a:xfrm>
            <a:off x="4548455" y="2974709"/>
            <a:ext cx="744030" cy="225530"/>
            <a:chOff x="4780471" y="3684098"/>
            <a:chExt cx="744030" cy="225530"/>
          </a:xfrm>
        </p:grpSpPr>
        <p:sp>
          <p:nvSpPr>
            <p:cNvPr id="46" name="Pentagon 46"/>
            <p:cNvSpPr/>
            <p:nvPr/>
          </p:nvSpPr>
          <p:spPr>
            <a:xfrm>
              <a:off x="4780471" y="3684098"/>
              <a:ext cx="744030" cy="2255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47" name="TextBox 47"/>
            <p:cNvSpPr txBox="1"/>
            <p:nvPr/>
          </p:nvSpPr>
          <p:spPr>
            <a:xfrm>
              <a:off x="4819460" y="3711824"/>
              <a:ext cx="588329" cy="193899"/>
            </a:xfrm>
            <a:prstGeom prst="rect">
              <a:avLst/>
            </a:prstGeom>
            <a:noFill/>
            <a:effectLst/>
          </p:spPr>
          <p:txBody>
            <a:bodyPr wrap="square" lIns="0" tIns="0" rIns="0" bIns="0" rtlCol="0">
              <a:spAutoFit/>
            </a:bodyPr>
            <a:lstStyle/>
            <a:p>
              <a:pPr defTabSz="457090" eaLnBrk="1" fontAlgn="auto" hangingPunct="1">
                <a:lnSpc>
                  <a:spcPct val="70000"/>
                </a:lnSpc>
                <a:spcBef>
                  <a:spcPts val="0"/>
                </a:spcBef>
                <a:spcAft>
                  <a:spcPts val="0"/>
                </a:spcAft>
              </a:pPr>
              <a:r>
                <a:rPr lang="en-GB" sz="900" dirty="0" err="1" smtClean="0">
                  <a:solidFill>
                    <a:prstClr val="white"/>
                  </a:solidFill>
                  <a:latin typeface="Calibri" charset="0"/>
                  <a:ea typeface="Calibri" charset="0"/>
                  <a:cs typeface="Calibri" charset="0"/>
                </a:rPr>
                <a:t>WANdisco</a:t>
              </a:r>
              <a:r>
                <a:rPr lang="en-GB" sz="900" dirty="0" smtClean="0">
                  <a:solidFill>
                    <a:prstClr val="white"/>
                  </a:solidFill>
                  <a:latin typeface="Calibri" charset="0"/>
                  <a:ea typeface="Calibri" charset="0"/>
                  <a:cs typeface="Calibri" charset="0"/>
                </a:rPr>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Distro</a:t>
              </a:r>
            </a:p>
          </p:txBody>
        </p:sp>
      </p:grpSp>
      <p:grpSp>
        <p:nvGrpSpPr>
          <p:cNvPr id="48" name="Group 48"/>
          <p:cNvGrpSpPr/>
          <p:nvPr/>
        </p:nvGrpSpPr>
        <p:grpSpPr>
          <a:xfrm>
            <a:off x="4866145" y="3486528"/>
            <a:ext cx="2236090" cy="228600"/>
            <a:chOff x="5098161" y="4500717"/>
            <a:chExt cx="2236090" cy="228600"/>
          </a:xfrm>
        </p:grpSpPr>
        <p:sp>
          <p:nvSpPr>
            <p:cNvPr id="49" name="Pentagon 49"/>
            <p:cNvSpPr/>
            <p:nvPr/>
          </p:nvSpPr>
          <p:spPr>
            <a:xfrm>
              <a:off x="5098161" y="4500717"/>
              <a:ext cx="2236090" cy="228600"/>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50" name="TextBox 50"/>
            <p:cNvSpPr txBox="1"/>
            <p:nvPr/>
          </p:nvSpPr>
          <p:spPr>
            <a:xfrm>
              <a:off x="5119177" y="4518068"/>
              <a:ext cx="1115690"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a:solidFill>
                    <a:prstClr val="white"/>
                  </a:solidFill>
                  <a:latin typeface="Calibri" charset="0"/>
                  <a:ea typeface="Calibri" charset="0"/>
                  <a:cs typeface="Calibri" charset="0"/>
                </a:rPr>
                <a:t>Teradata Open </a:t>
              </a:r>
              <a:r>
                <a:rPr lang="en-GB" sz="900" dirty="0" smtClean="0">
                  <a:solidFill>
                    <a:prstClr val="white"/>
                  </a:solidFill>
                  <a:latin typeface="Calibri" charset="0"/>
                  <a:ea typeface="Calibri" charset="0"/>
                  <a:cs typeface="Calibri" charset="0"/>
                </a:rPr>
                <a:t/>
              </a:r>
              <a:br>
                <a:rPr lang="en-GB" sz="900" dirty="0" smtClean="0">
                  <a:solidFill>
                    <a:prstClr val="white"/>
                  </a:solidFill>
                  <a:latin typeface="Calibri" charset="0"/>
                  <a:ea typeface="Calibri" charset="0"/>
                  <a:cs typeface="Calibri" charset="0"/>
                </a:rPr>
              </a:br>
              <a:r>
                <a:rPr lang="en-GB" sz="900" dirty="0" smtClean="0">
                  <a:solidFill>
                    <a:prstClr val="white"/>
                  </a:solidFill>
                  <a:latin typeface="Calibri" charset="0"/>
                  <a:ea typeface="Calibri" charset="0"/>
                  <a:cs typeface="Calibri" charset="0"/>
                </a:rPr>
                <a:t>Distribution </a:t>
              </a:r>
              <a:r>
                <a:rPr lang="en-GB" sz="900" dirty="0">
                  <a:solidFill>
                    <a:prstClr val="white"/>
                  </a:solidFill>
                  <a:latin typeface="Calibri" charset="0"/>
                  <a:ea typeface="Calibri" charset="0"/>
                  <a:cs typeface="Calibri" charset="0"/>
                </a:rPr>
                <a:t>for Hadoop</a:t>
              </a:r>
              <a:endParaRPr lang="en-GB" sz="900" dirty="0" smtClean="0">
                <a:solidFill>
                  <a:prstClr val="white"/>
                </a:solidFill>
                <a:latin typeface="Calibri" charset="0"/>
                <a:ea typeface="Calibri" charset="0"/>
                <a:cs typeface="Calibri" charset="0"/>
              </a:endParaRPr>
            </a:p>
          </p:txBody>
        </p:sp>
      </p:grpSp>
      <p:grpSp>
        <p:nvGrpSpPr>
          <p:cNvPr id="51" name="Group 51"/>
          <p:cNvGrpSpPr/>
          <p:nvPr/>
        </p:nvGrpSpPr>
        <p:grpSpPr>
          <a:xfrm>
            <a:off x="7815999" y="2470867"/>
            <a:ext cx="968841" cy="228600"/>
            <a:chOff x="8028965" y="2268574"/>
            <a:chExt cx="968841" cy="228600"/>
          </a:xfrm>
        </p:grpSpPr>
        <p:sp>
          <p:nvSpPr>
            <p:cNvPr id="52" name="Pentagon 52"/>
            <p:cNvSpPr/>
            <p:nvPr/>
          </p:nvSpPr>
          <p:spPr>
            <a:xfrm>
              <a:off x="8028965" y="2268574"/>
              <a:ext cx="968841" cy="228600"/>
            </a:xfrm>
            <a:prstGeom prst="homePlat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53" name="TextBox 53"/>
            <p:cNvSpPr txBox="1"/>
            <p:nvPr/>
          </p:nvSpPr>
          <p:spPr>
            <a:xfrm>
              <a:off x="8063777" y="2298042"/>
              <a:ext cx="771045"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smtClean="0">
                  <a:solidFill>
                    <a:srgbClr val="FF0000"/>
                  </a:solidFill>
                  <a:latin typeface="Calibri" charset="0"/>
                  <a:ea typeface="Calibri" charset="0"/>
                  <a:cs typeface="Calibri" charset="0"/>
                </a:rPr>
                <a:t>Apache </a:t>
              </a:r>
              <a:r>
                <a:rPr lang="en-GB" sz="900" dirty="0">
                  <a:solidFill>
                    <a:srgbClr val="FF0000"/>
                  </a:solidFill>
                  <a:latin typeface="Calibri" charset="0"/>
                  <a:ea typeface="Calibri" charset="0"/>
                  <a:cs typeface="Calibri" charset="0"/>
                </a:rPr>
                <a:t>Hadoop </a:t>
              </a:r>
              <a:r>
                <a:rPr lang="en-GB" sz="900" dirty="0" smtClean="0">
                  <a:solidFill>
                    <a:srgbClr val="FF0000"/>
                  </a:solidFill>
                  <a:latin typeface="Calibri" charset="0"/>
                  <a:ea typeface="Calibri" charset="0"/>
                  <a:cs typeface="Calibri" charset="0"/>
                </a:rPr>
                <a:t/>
              </a:r>
              <a:br>
                <a:rPr lang="en-GB" sz="900" dirty="0" smtClean="0">
                  <a:solidFill>
                    <a:srgbClr val="FF0000"/>
                  </a:solidFill>
                  <a:latin typeface="Calibri" charset="0"/>
                  <a:ea typeface="Calibri" charset="0"/>
                  <a:cs typeface="Calibri" charset="0"/>
                </a:rPr>
              </a:br>
              <a:r>
                <a:rPr lang="en-GB" sz="900" dirty="0" smtClean="0">
                  <a:solidFill>
                    <a:srgbClr val="FF0000"/>
                  </a:solidFill>
                  <a:latin typeface="Calibri" charset="0"/>
                  <a:ea typeface="Calibri" charset="0"/>
                  <a:cs typeface="Calibri" charset="0"/>
                </a:rPr>
                <a:t>for </a:t>
              </a:r>
              <a:r>
                <a:rPr lang="en-GB" sz="900" dirty="0" err="1" smtClean="0">
                  <a:solidFill>
                    <a:srgbClr val="FF0000"/>
                  </a:solidFill>
                  <a:latin typeface="Calibri" charset="0"/>
                  <a:ea typeface="Calibri" charset="0"/>
                  <a:cs typeface="Calibri" charset="0"/>
                </a:rPr>
                <a:t>MapR</a:t>
              </a:r>
              <a:r>
                <a:rPr lang="en-GB" sz="900" dirty="0" smtClean="0">
                  <a:solidFill>
                    <a:srgbClr val="FF0000"/>
                  </a:solidFill>
                  <a:latin typeface="Calibri" charset="0"/>
                  <a:ea typeface="Calibri" charset="0"/>
                  <a:cs typeface="Calibri" charset="0"/>
                </a:rPr>
                <a:t> CDP</a:t>
              </a:r>
            </a:p>
          </p:txBody>
        </p:sp>
      </p:grpSp>
      <p:grpSp>
        <p:nvGrpSpPr>
          <p:cNvPr id="54" name="Group 54"/>
          <p:cNvGrpSpPr/>
          <p:nvPr/>
        </p:nvGrpSpPr>
        <p:grpSpPr>
          <a:xfrm>
            <a:off x="7992773" y="1967782"/>
            <a:ext cx="792067" cy="228600"/>
            <a:chOff x="8072389" y="1619439"/>
            <a:chExt cx="792067" cy="228600"/>
          </a:xfrm>
        </p:grpSpPr>
        <p:sp>
          <p:nvSpPr>
            <p:cNvPr id="55" name="Pentagon 55"/>
            <p:cNvSpPr/>
            <p:nvPr/>
          </p:nvSpPr>
          <p:spPr>
            <a:xfrm>
              <a:off x="8072389" y="1619439"/>
              <a:ext cx="792067" cy="228600"/>
            </a:xfrm>
            <a:prstGeom prst="homePlate">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charset="0"/>
                <a:ea typeface="Calibri" charset="0"/>
                <a:cs typeface="Calibri" charset="0"/>
              </a:endParaRPr>
            </a:p>
          </p:txBody>
        </p:sp>
        <p:sp>
          <p:nvSpPr>
            <p:cNvPr id="56" name="TextBox 56"/>
            <p:cNvSpPr txBox="1"/>
            <p:nvPr/>
          </p:nvSpPr>
          <p:spPr>
            <a:xfrm>
              <a:off x="8108095" y="1646955"/>
              <a:ext cx="320601" cy="193899"/>
            </a:xfrm>
            <a:prstGeom prst="rect">
              <a:avLst/>
            </a:prstGeom>
            <a:noFill/>
            <a:effectLst/>
          </p:spPr>
          <p:txBody>
            <a:bodyPr wrap="none" lIns="0" tIns="0" rIns="0" bIns="0" rtlCol="0">
              <a:spAutoFit/>
            </a:bodyPr>
            <a:lstStyle/>
            <a:p>
              <a:pPr defTabSz="457090" eaLnBrk="1" fontAlgn="auto" hangingPunct="1">
                <a:lnSpc>
                  <a:spcPct val="70000"/>
                </a:lnSpc>
                <a:spcBef>
                  <a:spcPts val="0"/>
                </a:spcBef>
                <a:spcAft>
                  <a:spcPts val="0"/>
                </a:spcAft>
              </a:pPr>
              <a:r>
                <a:rPr lang="en-GB" sz="900" dirty="0" smtClean="0">
                  <a:solidFill>
                    <a:srgbClr val="468C6E">
                      <a:lumMod val="75000"/>
                    </a:srgbClr>
                  </a:solidFill>
                  <a:latin typeface="Calibri" charset="0"/>
                  <a:ea typeface="Calibri" charset="0"/>
                  <a:cs typeface="Calibri" charset="0"/>
                </a:rPr>
                <a:t>Pivotal</a:t>
              </a:r>
              <a:br>
                <a:rPr lang="en-GB" sz="900" dirty="0" smtClean="0">
                  <a:solidFill>
                    <a:srgbClr val="468C6E">
                      <a:lumMod val="75000"/>
                    </a:srgbClr>
                  </a:solidFill>
                  <a:latin typeface="Calibri" charset="0"/>
                  <a:ea typeface="Calibri" charset="0"/>
                  <a:cs typeface="Calibri" charset="0"/>
                </a:rPr>
              </a:br>
              <a:r>
                <a:rPr lang="en-GB" sz="900" dirty="0" smtClean="0">
                  <a:solidFill>
                    <a:srgbClr val="468C6E">
                      <a:lumMod val="75000"/>
                    </a:srgbClr>
                  </a:solidFill>
                  <a:latin typeface="Calibri" charset="0"/>
                  <a:ea typeface="Calibri" charset="0"/>
                  <a:cs typeface="Calibri" charset="0"/>
                </a:rPr>
                <a:t>HDP</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HortonWorks</a:t>
            </a:r>
            <a:r>
              <a:rPr lang="pt-BR" dirty="0" smtClean="0"/>
              <a:t> - HDP</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2290" name="Picture 2"/>
          <p:cNvPicPr>
            <a:picLocks noChangeAspect="1" noChangeArrowheads="1"/>
          </p:cNvPicPr>
          <p:nvPr/>
        </p:nvPicPr>
        <p:blipFill>
          <a:blip r:embed="rId2"/>
          <a:srcRect/>
          <a:stretch>
            <a:fillRect/>
          </a:stretch>
        </p:blipFill>
        <p:spPr bwMode="auto">
          <a:xfrm>
            <a:off x="38100" y="1099185"/>
            <a:ext cx="9067800" cy="245745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2896934" y="3962400"/>
            <a:ext cx="3057525" cy="69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IBM – 17 projetos em comum com HDP</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3314" name="Picture 2"/>
          <p:cNvPicPr>
            <a:picLocks noChangeAspect="1" noChangeArrowheads="1"/>
          </p:cNvPicPr>
          <p:nvPr/>
        </p:nvPicPr>
        <p:blipFill>
          <a:blip r:embed="rId3"/>
          <a:srcRect/>
          <a:stretch>
            <a:fillRect/>
          </a:stretch>
        </p:blipFill>
        <p:spPr bwMode="auto">
          <a:xfrm>
            <a:off x="38100" y="1091946"/>
            <a:ext cx="9067800" cy="3276600"/>
          </a:xfrm>
          <a:prstGeom prst="rect">
            <a:avLst/>
          </a:prstGeom>
          <a:noFill/>
          <a:ln w="9525">
            <a:noFill/>
            <a:miter lim="800000"/>
            <a:headEnd/>
            <a:tailEnd/>
          </a:ln>
          <a:effectLst/>
        </p:spPr>
      </p:pic>
      <p:pic>
        <p:nvPicPr>
          <p:cNvPr id="78" name="Picture 3"/>
          <p:cNvPicPr>
            <a:picLocks noChangeAspect="1" noChangeArrowheads="1"/>
          </p:cNvPicPr>
          <p:nvPr/>
        </p:nvPicPr>
        <p:blipFill>
          <a:blip r:embed="rId4"/>
          <a:srcRect/>
          <a:stretch>
            <a:fillRect/>
          </a:stretch>
        </p:blipFill>
        <p:spPr bwMode="auto">
          <a:xfrm>
            <a:off x="2896934" y="3962400"/>
            <a:ext cx="3057525" cy="69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4503" y="347341"/>
            <a:ext cx="6692104" cy="218008"/>
          </a:xfrm>
        </p:spPr>
        <p:txBody>
          <a:bodyPr/>
          <a:lstStyle/>
          <a:p>
            <a:r>
              <a:rPr lang="pt-BR" dirty="0" err="1" smtClean="0"/>
              <a:t>Cloudera</a:t>
            </a:r>
            <a:r>
              <a:rPr lang="pt-BR" dirty="0" smtClean="0"/>
              <a:t> – 15 projetos em comum com HDP</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4338" name="Picture 2"/>
          <p:cNvPicPr>
            <a:picLocks noChangeAspect="1" noChangeArrowheads="1"/>
          </p:cNvPicPr>
          <p:nvPr/>
        </p:nvPicPr>
        <p:blipFill>
          <a:blip r:embed="rId2"/>
          <a:srcRect/>
          <a:stretch>
            <a:fillRect/>
          </a:stretch>
        </p:blipFill>
        <p:spPr bwMode="auto">
          <a:xfrm>
            <a:off x="38100" y="1091946"/>
            <a:ext cx="9067800" cy="3276600"/>
          </a:xfrm>
          <a:prstGeom prst="rect">
            <a:avLst/>
          </a:prstGeom>
          <a:noFill/>
          <a:ln w="9525">
            <a:noFill/>
            <a:miter lim="800000"/>
            <a:headEnd/>
            <a:tailEnd/>
          </a:ln>
          <a:effectLst/>
        </p:spPr>
      </p:pic>
      <p:pic>
        <p:nvPicPr>
          <p:cNvPr id="92" name="Picture 3"/>
          <p:cNvPicPr>
            <a:picLocks noChangeAspect="1" noChangeArrowheads="1"/>
          </p:cNvPicPr>
          <p:nvPr/>
        </p:nvPicPr>
        <p:blipFill>
          <a:blip r:embed="rId3"/>
          <a:srcRect/>
          <a:stretch>
            <a:fillRect/>
          </a:stretch>
        </p:blipFill>
        <p:spPr bwMode="auto">
          <a:xfrm>
            <a:off x="6364224" y="4128756"/>
            <a:ext cx="2583180" cy="5874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Distanciamento entre distribuições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5362" name="Picture 2"/>
          <p:cNvPicPr>
            <a:picLocks noChangeAspect="1" noChangeArrowheads="1"/>
          </p:cNvPicPr>
          <p:nvPr/>
        </p:nvPicPr>
        <p:blipFill>
          <a:blip r:embed="rId3"/>
          <a:srcRect/>
          <a:stretch>
            <a:fillRect/>
          </a:stretch>
        </p:blipFill>
        <p:spPr bwMode="auto">
          <a:xfrm>
            <a:off x="52388" y="960311"/>
            <a:ext cx="9039225" cy="2466975"/>
          </a:xfrm>
          <a:prstGeom prst="rect">
            <a:avLst/>
          </a:prstGeom>
          <a:noFill/>
          <a:ln w="9525">
            <a:noFill/>
            <a:miter lim="800000"/>
            <a:headEnd/>
            <a:tailEnd/>
          </a:ln>
          <a:effectLst/>
        </p:spPr>
      </p:pic>
      <p:pic>
        <p:nvPicPr>
          <p:cNvPr id="82" name="Picture 3"/>
          <p:cNvPicPr>
            <a:picLocks noChangeAspect="1" noChangeArrowheads="1"/>
          </p:cNvPicPr>
          <p:nvPr/>
        </p:nvPicPr>
        <p:blipFill>
          <a:blip r:embed="rId4"/>
          <a:srcRect/>
          <a:stretch>
            <a:fillRect/>
          </a:stretch>
        </p:blipFill>
        <p:spPr bwMode="auto">
          <a:xfrm>
            <a:off x="2896934" y="3932110"/>
            <a:ext cx="3057525" cy="69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Convergência </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grpSp>
        <p:nvGrpSpPr>
          <p:cNvPr id="4" name="Group 11"/>
          <p:cNvGrpSpPr/>
          <p:nvPr/>
        </p:nvGrpSpPr>
        <p:grpSpPr>
          <a:xfrm>
            <a:off x="190500" y="1991081"/>
            <a:ext cx="4318000" cy="432000"/>
            <a:chOff x="609599" y="2620732"/>
            <a:chExt cx="7848601" cy="990600"/>
          </a:xfrm>
        </p:grpSpPr>
        <p:sp>
          <p:nvSpPr>
            <p:cNvPr id="5" name="Rounded Rectangle 12"/>
            <p:cNvSpPr/>
            <p:nvPr/>
          </p:nvSpPr>
          <p:spPr>
            <a:xfrm>
              <a:off x="609600" y="2620732"/>
              <a:ext cx="7848600" cy="990600"/>
            </a:xfrm>
            <a:prstGeom prst="round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6" name="Straight Connector 13"/>
            <p:cNvCxnSpPr/>
            <p:nvPr/>
          </p:nvCxnSpPr>
          <p:spPr>
            <a:xfrm>
              <a:off x="2514600" y="2696932"/>
              <a:ext cx="0" cy="838200"/>
            </a:xfrm>
            <a:prstGeom prst="line">
              <a:avLst/>
            </a:prstGeom>
            <a:solidFill>
              <a:srgbClr val="008000"/>
            </a:solidFill>
            <a:ln w="9525" cap="flat" cmpd="sng" algn="ctr">
              <a:noFill/>
              <a:prstDash val="solid"/>
            </a:ln>
            <a:effectLst/>
          </p:spPr>
        </p:cxnSp>
        <p:sp>
          <p:nvSpPr>
            <p:cNvPr id="7" name="TextBox 14"/>
            <p:cNvSpPr txBox="1"/>
            <p:nvPr/>
          </p:nvSpPr>
          <p:spPr>
            <a:xfrm>
              <a:off x="609599" y="2734000"/>
              <a:ext cx="6717479" cy="738664"/>
            </a:xfrm>
            <a:prstGeom prst="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RELATIONAL OPERATIONAL DATABASE</a:t>
              </a:r>
              <a:endParaRPr lang="en-US" dirty="0">
                <a:ea typeface="MS PGothic" panose="020B0600070205080204" pitchFamily="34" charset="-128"/>
              </a:endParaRPr>
            </a:p>
          </p:txBody>
        </p:sp>
      </p:grpSp>
      <p:grpSp>
        <p:nvGrpSpPr>
          <p:cNvPr id="8" name="Group 6"/>
          <p:cNvGrpSpPr/>
          <p:nvPr/>
        </p:nvGrpSpPr>
        <p:grpSpPr>
          <a:xfrm>
            <a:off x="190499" y="1451739"/>
            <a:ext cx="4588933" cy="432000"/>
            <a:chOff x="609600" y="847949"/>
            <a:chExt cx="7306259" cy="742950"/>
          </a:xfrm>
        </p:grpSpPr>
        <p:sp>
          <p:nvSpPr>
            <p:cNvPr id="9" name="Rounded Rectangle 7"/>
            <p:cNvSpPr/>
            <p:nvPr/>
          </p:nvSpPr>
          <p:spPr>
            <a:xfrm>
              <a:off x="609600" y="847949"/>
              <a:ext cx="7306259" cy="742950"/>
            </a:xfrm>
            <a:prstGeom prst="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0" name="Straight Connector 8"/>
            <p:cNvCxnSpPr/>
            <p:nvPr/>
          </p:nvCxnSpPr>
          <p:spPr>
            <a:xfrm>
              <a:off x="2514600" y="905099"/>
              <a:ext cx="0" cy="628650"/>
            </a:xfrm>
            <a:prstGeom prst="line">
              <a:avLst/>
            </a:prstGeom>
            <a:solidFill>
              <a:schemeClr val="accent1"/>
            </a:solidFill>
            <a:ln w="9525" cap="flat" cmpd="sng" algn="ctr">
              <a:noFill/>
              <a:prstDash val="solid"/>
            </a:ln>
            <a:effectLst/>
          </p:spPr>
        </p:cxnSp>
        <p:sp>
          <p:nvSpPr>
            <p:cNvPr id="11" name="TextBox 9"/>
            <p:cNvSpPr txBox="1"/>
            <p:nvPr/>
          </p:nvSpPr>
          <p:spPr>
            <a:xfrm>
              <a:off x="609600" y="1047200"/>
              <a:ext cx="3548523" cy="323165"/>
            </a:xfrm>
            <a:prstGeom prst="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eaLnBrk="1" fontAlgn="auto" hangingPunct="1">
                <a:spcBef>
                  <a:spcPts val="0"/>
                </a:spcBef>
                <a:spcAft>
                  <a:spcPts val="0"/>
                </a:spcAft>
                <a:defRPr sz="1500" kern="0">
                  <a:solidFill>
                    <a:sysClr val="window" lastClr="FFFFFF"/>
                  </a:solidFill>
                  <a:latin typeface="Calibri"/>
                  <a:ea typeface="+mn-ea"/>
                </a:defRPr>
              </a:lvl1pPr>
            </a:lstStyle>
            <a:p>
              <a:pPr algn="l"/>
              <a:r>
                <a:rPr lang="en-US" dirty="0"/>
                <a:t>NOSQL DATABASE</a:t>
              </a:r>
            </a:p>
          </p:txBody>
        </p:sp>
      </p:grpSp>
      <p:grpSp>
        <p:nvGrpSpPr>
          <p:cNvPr id="12" name="Group 21"/>
          <p:cNvGrpSpPr/>
          <p:nvPr/>
        </p:nvGrpSpPr>
        <p:grpSpPr>
          <a:xfrm>
            <a:off x="190500" y="912400"/>
            <a:ext cx="4864100" cy="430433"/>
            <a:chOff x="609600" y="2620732"/>
            <a:chExt cx="7848600" cy="990598"/>
          </a:xfrm>
        </p:grpSpPr>
        <p:sp>
          <p:nvSpPr>
            <p:cNvPr id="13" name="Rounded Rectangle 23"/>
            <p:cNvSpPr/>
            <p:nvPr/>
          </p:nvSpPr>
          <p:spPr>
            <a:xfrm>
              <a:off x="609600" y="2620732"/>
              <a:ext cx="7848600" cy="990598"/>
            </a:xfrm>
            <a:prstGeom prst="round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4" name="Straight Connector 24"/>
            <p:cNvCxnSpPr/>
            <p:nvPr/>
          </p:nvCxnSpPr>
          <p:spPr>
            <a:xfrm>
              <a:off x="2514600" y="2696932"/>
              <a:ext cx="0" cy="838200"/>
            </a:xfrm>
            <a:prstGeom prst="line">
              <a:avLst/>
            </a:prstGeom>
            <a:solidFill>
              <a:srgbClr val="F79646">
                <a:lumMod val="75000"/>
              </a:srgbClr>
            </a:solidFill>
            <a:ln w="9525" cap="flat" cmpd="sng" algn="ctr">
              <a:noFill/>
              <a:prstDash val="solid"/>
            </a:ln>
            <a:effectLst/>
          </p:spPr>
        </p:cxnSp>
        <p:sp>
          <p:nvSpPr>
            <p:cNvPr id="15" name="TextBox 25"/>
            <p:cNvSpPr txBox="1"/>
            <p:nvPr/>
          </p:nvSpPr>
          <p:spPr>
            <a:xfrm>
              <a:off x="609600" y="2734000"/>
              <a:ext cx="4471249" cy="738664"/>
            </a:xfrm>
            <a:prstGeom prst="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eaLnBrk="1" fontAlgn="auto" hangingPunct="1">
                <a:spcBef>
                  <a:spcPts val="0"/>
                </a:spcBef>
                <a:spcAft>
                  <a:spcPts val="0"/>
                </a:spcAft>
                <a:defRPr sz="1500" kern="0">
                  <a:solidFill>
                    <a:sysClr val="window" lastClr="FFFFFF"/>
                  </a:solidFill>
                  <a:latin typeface="Calibri"/>
                  <a:ea typeface="+mn-ea"/>
                </a:defRPr>
              </a:lvl1pPr>
            </a:lstStyle>
            <a:p>
              <a:pPr algn="l"/>
              <a:r>
                <a:rPr lang="en-US" dirty="0"/>
                <a:t>DISTRIBUTED GRID/CACHE</a:t>
              </a:r>
            </a:p>
          </p:txBody>
        </p:sp>
      </p:grpSp>
      <p:sp>
        <p:nvSpPr>
          <p:cNvPr id="17" name="Rounded Rectangle 33"/>
          <p:cNvSpPr/>
          <p:nvPr/>
        </p:nvSpPr>
        <p:spPr>
          <a:xfrm>
            <a:off x="175175" y="2538899"/>
            <a:ext cx="5108024" cy="432000"/>
          </a:xfrm>
          <a:prstGeom prst="roundRect">
            <a:avLst/>
          </a:prstGeom>
          <a:solidFill>
            <a:srgbClr val="1EB4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kern="0">
              <a:solidFill>
                <a:sysClr val="window" lastClr="FFFFFF"/>
              </a:solidFill>
              <a:latin typeface="Calibri"/>
              <a:ea typeface="MS PGothic" panose="020B0600070205080204" pitchFamily="34" charset="-128"/>
            </a:endParaRPr>
          </a:p>
        </p:txBody>
      </p:sp>
      <p:cxnSp>
        <p:nvCxnSpPr>
          <p:cNvPr id="18" name="Straight Connector 34"/>
          <p:cNvCxnSpPr/>
          <p:nvPr/>
        </p:nvCxnSpPr>
        <p:spPr>
          <a:xfrm>
            <a:off x="1414986" y="2572130"/>
            <a:ext cx="0" cy="365538"/>
          </a:xfrm>
          <a:prstGeom prst="line">
            <a:avLst/>
          </a:prstGeom>
          <a:solidFill>
            <a:srgbClr val="008000"/>
          </a:solidFill>
          <a:ln w="9525" cap="flat" cmpd="sng" algn="ctr">
            <a:noFill/>
            <a:prstDash val="solid"/>
          </a:ln>
          <a:effectLst/>
        </p:spPr>
      </p:cxnSp>
      <p:sp>
        <p:nvSpPr>
          <p:cNvPr id="19" name="TextBox 35"/>
          <p:cNvSpPr txBox="1"/>
          <p:nvPr/>
        </p:nvSpPr>
        <p:spPr>
          <a:xfrm>
            <a:off x="175174" y="2588295"/>
            <a:ext cx="2589042" cy="322131"/>
          </a:xfrm>
          <a:prstGeom prst="rect">
            <a:avLst/>
          </a:prstGeom>
          <a:solidFill>
            <a:srgbClr val="1EB4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ANALYTIC DATABASE</a:t>
            </a:r>
            <a:endParaRPr lang="en-US" dirty="0">
              <a:ea typeface="MS PGothic" panose="020B0600070205080204" pitchFamily="34" charset="-128"/>
            </a:endParaRPr>
          </a:p>
        </p:txBody>
      </p:sp>
      <p:grpSp>
        <p:nvGrpSpPr>
          <p:cNvPr id="20" name="Group 40"/>
          <p:cNvGrpSpPr/>
          <p:nvPr/>
        </p:nvGrpSpPr>
        <p:grpSpPr>
          <a:xfrm>
            <a:off x="158623" y="3622560"/>
            <a:ext cx="4625044" cy="432000"/>
            <a:chOff x="609599" y="2620732"/>
            <a:chExt cx="7848601" cy="990600"/>
          </a:xfrm>
        </p:grpSpPr>
        <p:sp>
          <p:nvSpPr>
            <p:cNvPr id="21" name="Rounded Rectangle 41"/>
            <p:cNvSpPr/>
            <p:nvPr/>
          </p:nvSpPr>
          <p:spPr>
            <a:xfrm>
              <a:off x="609600" y="2620732"/>
              <a:ext cx="7848600" cy="990600"/>
            </a:xfrm>
            <a:prstGeom prst="round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22" name="Straight Connector 42"/>
            <p:cNvCxnSpPr/>
            <p:nvPr/>
          </p:nvCxnSpPr>
          <p:spPr>
            <a:xfrm>
              <a:off x="2514600" y="2696932"/>
              <a:ext cx="0" cy="838200"/>
            </a:xfrm>
            <a:prstGeom prst="line">
              <a:avLst/>
            </a:prstGeom>
            <a:solidFill>
              <a:srgbClr val="008000"/>
            </a:solidFill>
            <a:ln w="9525" cap="flat" cmpd="sng" algn="ctr">
              <a:noFill/>
              <a:prstDash val="solid"/>
            </a:ln>
            <a:effectLst/>
          </p:spPr>
        </p:cxnSp>
        <p:sp>
          <p:nvSpPr>
            <p:cNvPr id="23" name="TextBox 43"/>
            <p:cNvSpPr txBox="1"/>
            <p:nvPr/>
          </p:nvSpPr>
          <p:spPr>
            <a:xfrm>
              <a:off x="609599" y="2734000"/>
              <a:ext cx="3978124" cy="738664"/>
            </a:xfrm>
            <a:prstGeom prst="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STREAM PROCESSING</a:t>
              </a:r>
              <a:endParaRPr lang="en-US" dirty="0">
                <a:ea typeface="MS PGothic" panose="020B0600070205080204" pitchFamily="34" charset="-128"/>
              </a:endParaRPr>
            </a:p>
          </p:txBody>
        </p:sp>
      </p:grpSp>
      <p:grpSp>
        <p:nvGrpSpPr>
          <p:cNvPr id="24" name="Group 47"/>
          <p:cNvGrpSpPr/>
          <p:nvPr/>
        </p:nvGrpSpPr>
        <p:grpSpPr>
          <a:xfrm>
            <a:off x="171320" y="4155960"/>
            <a:ext cx="4840947" cy="432000"/>
            <a:chOff x="609599" y="2620732"/>
            <a:chExt cx="7848601" cy="990600"/>
          </a:xfrm>
        </p:grpSpPr>
        <p:sp>
          <p:nvSpPr>
            <p:cNvPr id="25" name="Rounded Rectangle 48"/>
            <p:cNvSpPr/>
            <p:nvPr/>
          </p:nvSpPr>
          <p:spPr>
            <a:xfrm>
              <a:off x="609600" y="2620732"/>
              <a:ext cx="7848600" cy="990600"/>
            </a:xfrm>
            <a:prstGeom prst="round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26" name="Straight Connector 52"/>
            <p:cNvCxnSpPr/>
            <p:nvPr/>
          </p:nvCxnSpPr>
          <p:spPr>
            <a:xfrm>
              <a:off x="2514600" y="2696932"/>
              <a:ext cx="0" cy="838200"/>
            </a:xfrm>
            <a:prstGeom prst="line">
              <a:avLst/>
            </a:prstGeom>
            <a:solidFill>
              <a:srgbClr val="008000"/>
            </a:solidFill>
            <a:ln w="9525" cap="flat" cmpd="sng" algn="ctr">
              <a:noFill/>
              <a:prstDash val="solid"/>
            </a:ln>
            <a:effectLst/>
          </p:spPr>
        </p:cxnSp>
        <p:sp>
          <p:nvSpPr>
            <p:cNvPr id="27" name="TextBox 54"/>
            <p:cNvSpPr txBox="1"/>
            <p:nvPr/>
          </p:nvSpPr>
          <p:spPr>
            <a:xfrm>
              <a:off x="609599" y="2734000"/>
              <a:ext cx="3978124" cy="738664"/>
            </a:xfrm>
            <a:prstGeom prst="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CONTAINERIZATION</a:t>
              </a:r>
              <a:endParaRPr lang="en-US" dirty="0">
                <a:ea typeface="MS PGothic" panose="020B0600070205080204" pitchFamily="34" charset="-128"/>
              </a:endParaRPr>
            </a:p>
          </p:txBody>
        </p:sp>
      </p:grpSp>
      <p:grpSp>
        <p:nvGrpSpPr>
          <p:cNvPr id="28" name="Group 62"/>
          <p:cNvGrpSpPr/>
          <p:nvPr/>
        </p:nvGrpSpPr>
        <p:grpSpPr>
          <a:xfrm>
            <a:off x="159853" y="3086720"/>
            <a:ext cx="4386748" cy="432000"/>
            <a:chOff x="609599" y="2620732"/>
            <a:chExt cx="7848601" cy="990600"/>
          </a:xfrm>
        </p:grpSpPr>
        <p:sp>
          <p:nvSpPr>
            <p:cNvPr id="29" name="Rounded Rectangle 63"/>
            <p:cNvSpPr/>
            <p:nvPr/>
          </p:nvSpPr>
          <p:spPr>
            <a:xfrm>
              <a:off x="609600" y="2620732"/>
              <a:ext cx="7848600" cy="990600"/>
            </a:xfrm>
            <a:prstGeom prst="round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30" name="Straight Connector 64"/>
            <p:cNvCxnSpPr/>
            <p:nvPr/>
          </p:nvCxnSpPr>
          <p:spPr>
            <a:xfrm>
              <a:off x="2514600" y="2696932"/>
              <a:ext cx="0" cy="838200"/>
            </a:xfrm>
            <a:prstGeom prst="line">
              <a:avLst/>
            </a:prstGeom>
            <a:solidFill>
              <a:srgbClr val="008000"/>
            </a:solidFill>
            <a:ln w="9525" cap="flat" cmpd="sng" algn="ctr">
              <a:noFill/>
              <a:prstDash val="solid"/>
            </a:ln>
            <a:effectLst/>
          </p:spPr>
        </p:cxnSp>
        <p:sp>
          <p:nvSpPr>
            <p:cNvPr id="31" name="TextBox 65"/>
            <p:cNvSpPr txBox="1"/>
            <p:nvPr/>
          </p:nvSpPr>
          <p:spPr>
            <a:xfrm>
              <a:off x="609599" y="2734000"/>
              <a:ext cx="3978124" cy="738664"/>
            </a:xfrm>
            <a:prstGeom prst="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HADOOP</a:t>
              </a:r>
              <a:endParaRPr lang="en-US" dirty="0">
                <a:ea typeface="MS PGothic" panose="020B0600070205080204" pitchFamily="34" charset="-128"/>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Whoami</a:t>
            </a:r>
            <a:r>
              <a:rPr lang="en-GB" dirty="0" smtClean="0"/>
              <a:t> - Fernando </a:t>
            </a:r>
            <a:r>
              <a:rPr lang="en-GB" dirty="0" err="1" smtClean="0"/>
              <a:t>Forenza</a:t>
            </a:r>
            <a:endParaRPr lang="en-GB" dirty="0"/>
          </a:p>
        </p:txBody>
      </p:sp>
      <p:sp>
        <p:nvSpPr>
          <p:cNvPr id="6" name="Inhaltsplatzhalter 5"/>
          <p:cNvSpPr>
            <a:spLocks noGrp="1"/>
          </p:cNvSpPr>
          <p:nvPr>
            <p:ph type="body" sz="quarter" idx="13"/>
          </p:nvPr>
        </p:nvSpPr>
        <p:spPr/>
        <p:txBody>
          <a:bodyPr/>
          <a:lstStyle/>
          <a:p>
            <a:r>
              <a:rPr lang="de-DE" dirty="0" smtClean="0"/>
              <a:t>Who am I?</a:t>
            </a:r>
            <a:endParaRPr lang="de-DE" dirty="0"/>
          </a:p>
        </p:txBody>
      </p:sp>
      <p:sp>
        <p:nvSpPr>
          <p:cNvPr id="7" name="Retângulo 6"/>
          <p:cNvSpPr/>
          <p:nvPr/>
        </p:nvSpPr>
        <p:spPr>
          <a:xfrm>
            <a:off x="2175486" y="1125415"/>
            <a:ext cx="6084259" cy="3108543"/>
          </a:xfrm>
          <a:prstGeom prst="rect">
            <a:avLst/>
          </a:prstGeom>
        </p:spPr>
        <p:txBody>
          <a:bodyPr wrap="square">
            <a:spAutoFit/>
          </a:bodyPr>
          <a:lstStyle/>
          <a:p>
            <a:r>
              <a:rPr lang="pt-BR" sz="1400" dirty="0" smtClean="0"/>
              <a:t>Especialista em Big Data &amp; </a:t>
            </a:r>
            <a:r>
              <a:rPr lang="pt-BR" sz="1400" dirty="0" err="1" smtClean="0"/>
              <a:t>Analytics</a:t>
            </a:r>
            <a:r>
              <a:rPr lang="pt-BR" sz="1400" dirty="0" smtClean="0"/>
              <a:t> na GFT, vivência em projetos de:</a:t>
            </a:r>
          </a:p>
          <a:p>
            <a:endParaRPr lang="pt-BR" sz="1400" dirty="0" smtClean="0"/>
          </a:p>
          <a:p>
            <a:pPr>
              <a:buFontTx/>
              <a:buChar char="-"/>
            </a:pPr>
            <a:r>
              <a:rPr lang="pt-BR" sz="1400" dirty="0" smtClean="0"/>
              <a:t> Modelagem de dados para projetos de BI / DW / </a:t>
            </a:r>
            <a:r>
              <a:rPr lang="pt-BR" sz="1400" dirty="0" err="1" smtClean="0"/>
              <a:t>DataMarts</a:t>
            </a:r>
            <a:r>
              <a:rPr lang="pt-BR" sz="1400" dirty="0" smtClean="0"/>
              <a:t> / Sistemas;</a:t>
            </a:r>
          </a:p>
          <a:p>
            <a:pPr>
              <a:buFontTx/>
              <a:buChar char="-"/>
            </a:pPr>
            <a:r>
              <a:rPr lang="pt-BR" sz="1400" dirty="0" smtClean="0"/>
              <a:t> Certificação IBM </a:t>
            </a:r>
            <a:r>
              <a:rPr lang="pt-BR" sz="1400" dirty="0" err="1" smtClean="0"/>
              <a:t>DataStage</a:t>
            </a:r>
            <a:r>
              <a:rPr lang="pt-BR" sz="1400" dirty="0" smtClean="0"/>
              <a:t>;</a:t>
            </a:r>
            <a:br>
              <a:rPr lang="pt-BR" sz="1400" dirty="0" smtClean="0"/>
            </a:br>
            <a:r>
              <a:rPr lang="pt-BR" sz="1400" dirty="0" smtClean="0"/>
              <a:t>- Mineração de Dados com SAS Enterprise </a:t>
            </a:r>
            <a:r>
              <a:rPr lang="pt-BR" sz="1400" dirty="0" err="1" smtClean="0"/>
              <a:t>Guide</a:t>
            </a:r>
            <a:r>
              <a:rPr lang="pt-BR" sz="1400" dirty="0" smtClean="0"/>
              <a:t> / DI;</a:t>
            </a:r>
            <a:br>
              <a:rPr lang="pt-BR" sz="1400" dirty="0" smtClean="0"/>
            </a:br>
            <a:r>
              <a:rPr lang="pt-BR" sz="1400" dirty="0" smtClean="0"/>
              <a:t>- Confecção de </a:t>
            </a:r>
            <a:r>
              <a:rPr lang="pt-BR" sz="1400" dirty="0" err="1" smtClean="0"/>
              <a:t>Dashboards</a:t>
            </a:r>
            <a:r>
              <a:rPr lang="pt-BR" sz="1400" dirty="0" smtClean="0"/>
              <a:t> e Relatórios Gerenciais;</a:t>
            </a:r>
          </a:p>
          <a:p>
            <a:pPr>
              <a:buFontTx/>
              <a:buChar char="-"/>
            </a:pPr>
            <a:r>
              <a:rPr lang="pt-BR" sz="1400" dirty="0" smtClean="0"/>
              <a:t> Desenvolvedor </a:t>
            </a:r>
            <a:r>
              <a:rPr lang="pt-BR" sz="1400" dirty="0" err="1" smtClean="0"/>
              <a:t>QlikView</a:t>
            </a:r>
            <a:r>
              <a:rPr lang="pt-BR" sz="1400" dirty="0" smtClean="0"/>
              <a:t>, Tableau e </a:t>
            </a:r>
            <a:r>
              <a:rPr lang="pt-BR" sz="1400" dirty="0" err="1" smtClean="0"/>
              <a:t>Cognos</a:t>
            </a:r>
            <a:r>
              <a:rPr lang="pt-BR" sz="1400" dirty="0" smtClean="0"/>
              <a:t> BI;</a:t>
            </a:r>
            <a:br>
              <a:rPr lang="pt-BR" sz="1400" dirty="0" smtClean="0"/>
            </a:br>
            <a:r>
              <a:rPr lang="pt-BR" sz="1400" dirty="0" smtClean="0"/>
              <a:t>- Arquiteto de soluções </a:t>
            </a:r>
            <a:r>
              <a:rPr lang="pt-BR" sz="1400" dirty="0" err="1" smtClean="0"/>
              <a:t>Hadoop</a:t>
            </a:r>
            <a:r>
              <a:rPr lang="pt-BR" sz="1400" dirty="0" smtClean="0"/>
              <a:t> – </a:t>
            </a:r>
            <a:r>
              <a:rPr lang="pt-BR" sz="1400" dirty="0" err="1" smtClean="0"/>
              <a:t>Hive</a:t>
            </a:r>
            <a:r>
              <a:rPr lang="pt-BR" sz="1400" dirty="0" smtClean="0"/>
              <a:t>, PIG, </a:t>
            </a:r>
            <a:r>
              <a:rPr lang="pt-BR" sz="1400" dirty="0" err="1" smtClean="0"/>
              <a:t>Hbase</a:t>
            </a:r>
            <a:r>
              <a:rPr lang="pt-BR" sz="1400" dirty="0" smtClean="0"/>
              <a:t>, </a:t>
            </a:r>
            <a:r>
              <a:rPr lang="pt-BR" sz="1400" dirty="0" err="1" smtClean="0"/>
              <a:t>Sqoop</a:t>
            </a:r>
            <a:r>
              <a:rPr lang="pt-BR" sz="1400" dirty="0" smtClean="0"/>
              <a:t> </a:t>
            </a:r>
            <a:r>
              <a:rPr lang="pt-BR" sz="1400" dirty="0" err="1" smtClean="0"/>
              <a:t>etc</a:t>
            </a:r>
            <a:r>
              <a:rPr lang="pt-BR" sz="1400" dirty="0" smtClean="0"/>
              <a:t>;</a:t>
            </a:r>
            <a:br>
              <a:rPr lang="pt-BR" sz="1400" dirty="0" smtClean="0"/>
            </a:br>
            <a:r>
              <a:rPr lang="pt-BR" sz="1400" dirty="0" smtClean="0"/>
              <a:t>- Liderança de Equipes de desenvolvimento de Software; </a:t>
            </a:r>
            <a:br>
              <a:rPr lang="pt-BR" sz="1400" dirty="0" smtClean="0"/>
            </a:br>
            <a:r>
              <a:rPr lang="pt-BR" sz="1400" dirty="0" smtClean="0"/>
              <a:t>- Criativo, Curioso e Autodidata.</a:t>
            </a:r>
          </a:p>
          <a:p>
            <a:pPr>
              <a:buFontTx/>
              <a:buChar char="-"/>
            </a:pPr>
            <a:endParaRPr lang="pt-BR" sz="1400" dirty="0" smtClean="0"/>
          </a:p>
          <a:p>
            <a:r>
              <a:rPr lang="pt-BR" sz="1400" dirty="0" smtClean="0"/>
              <a:t>Ciência da Computação – USJT</a:t>
            </a:r>
          </a:p>
          <a:p>
            <a:r>
              <a:rPr lang="pt-BR" sz="1400" dirty="0" smtClean="0"/>
              <a:t>Tecnologia em Bancos de Dados – FIT</a:t>
            </a:r>
          </a:p>
          <a:p>
            <a:r>
              <a:rPr lang="pt-BR" sz="1400" dirty="0" smtClean="0"/>
              <a:t>Cientista de dados – Data </a:t>
            </a:r>
            <a:r>
              <a:rPr lang="pt-BR" sz="1400" dirty="0" err="1" smtClean="0"/>
              <a:t>Science</a:t>
            </a:r>
            <a:r>
              <a:rPr lang="pt-BR" sz="1400" dirty="0" smtClean="0"/>
              <a:t> </a:t>
            </a:r>
            <a:r>
              <a:rPr lang="pt-BR" sz="1400" dirty="0" err="1" smtClean="0"/>
              <a:t>Academy</a:t>
            </a:r>
            <a:endParaRPr lang="pt-BR" sz="1400" dirty="0" smtClean="0"/>
          </a:p>
        </p:txBody>
      </p:sp>
      <p:pic>
        <p:nvPicPr>
          <p:cNvPr id="8" name="Imagem 7" descr="fernando.jpg"/>
          <p:cNvPicPr>
            <a:picLocks noChangeAspect="1"/>
          </p:cNvPicPr>
          <p:nvPr/>
        </p:nvPicPr>
        <p:blipFill>
          <a:blip r:embed="rId3"/>
          <a:stretch>
            <a:fillRect/>
          </a:stretch>
        </p:blipFill>
        <p:spPr>
          <a:xfrm>
            <a:off x="639186" y="1318098"/>
            <a:ext cx="1315236" cy="1315236"/>
          </a:xfrm>
          <a:prstGeom prst="rect">
            <a:avLst/>
          </a:prstGeom>
        </p:spPr>
      </p:pic>
    </p:spTree>
    <p:extLst>
      <p:ext uri="{BB962C8B-B14F-4D97-AF65-F5344CB8AC3E}">
        <p14:creationId xmlns:p14="http://schemas.microsoft.com/office/powerpoint/2010/main" val="10034320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Plataformas de dados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sp>
        <p:nvSpPr>
          <p:cNvPr id="4" name="Rectangle 5"/>
          <p:cNvSpPr/>
          <p:nvPr/>
        </p:nvSpPr>
        <p:spPr>
          <a:xfrm>
            <a:off x="330200" y="1737739"/>
            <a:ext cx="6337300" cy="1810027"/>
          </a:xfrm>
          <a:prstGeom prst="rect">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7"/>
          <p:cNvSpPr txBox="1"/>
          <p:nvPr/>
        </p:nvSpPr>
        <p:spPr>
          <a:xfrm>
            <a:off x="304800" y="1667220"/>
            <a:ext cx="1866900" cy="307777"/>
          </a:xfrm>
          <a:prstGeom prst="rect">
            <a:avLst/>
          </a:prstGeom>
          <a:noFill/>
        </p:spPr>
        <p:txBody>
          <a:bodyPr wrap="square" rtlCol="0">
            <a:spAutoFit/>
          </a:bodyPr>
          <a:lstStyle/>
          <a:p>
            <a:r>
              <a:rPr lang="en-US" sz="1400" b="1" dirty="0" smtClean="0">
                <a:solidFill>
                  <a:srgbClr val="FFFFFF"/>
                </a:solidFill>
                <a:latin typeface="Calibri"/>
              </a:rPr>
              <a:t>HADOOP</a:t>
            </a:r>
            <a:endParaRPr lang="en-US" sz="1400" b="1" dirty="0">
              <a:solidFill>
                <a:srgbClr val="FFFFFF"/>
              </a:solidFill>
              <a:latin typeface="Calibri"/>
            </a:endParaRPr>
          </a:p>
        </p:txBody>
      </p:sp>
      <p:sp>
        <p:nvSpPr>
          <p:cNvPr id="6" name="Rectangle 8"/>
          <p:cNvSpPr/>
          <p:nvPr/>
        </p:nvSpPr>
        <p:spPr>
          <a:xfrm>
            <a:off x="630198" y="3013420"/>
            <a:ext cx="5935702" cy="431800"/>
          </a:xfrm>
          <a:prstGeom prst="rect">
            <a:avLst/>
          </a:prstGeom>
          <a:solidFill>
            <a:srgbClr val="FAC09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a:ea typeface="+mn-ea"/>
                <a:cs typeface="+mn-cs"/>
              </a:rPr>
              <a:t>HDFS</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7" name="Rectangle 9"/>
          <p:cNvSpPr/>
          <p:nvPr/>
        </p:nvSpPr>
        <p:spPr>
          <a:xfrm>
            <a:off x="6769100" y="3013420"/>
            <a:ext cx="2273300" cy="431800"/>
          </a:xfrm>
          <a:prstGeom prst="rect">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Calibri"/>
                <a:ea typeface="+mn-ea"/>
                <a:cs typeface="+mn-cs"/>
              </a:rPr>
              <a:t>ANALYTIC DBMS</a:t>
            </a:r>
            <a:endParaRPr kumimoji="0" lang="en-US" sz="1800" b="1" i="0" u="none" strike="noStrike" kern="0" cap="none" spc="0" normalizeH="0" baseline="0" noProof="0" dirty="0">
              <a:ln>
                <a:noFill/>
              </a:ln>
              <a:solidFill>
                <a:srgbClr val="FFFFFF"/>
              </a:solidFill>
              <a:effectLst/>
              <a:uLnTx/>
              <a:uFillTx/>
              <a:latin typeface="Calibri"/>
              <a:ea typeface="+mn-ea"/>
              <a:cs typeface="+mn-cs"/>
            </a:endParaRPr>
          </a:p>
        </p:txBody>
      </p:sp>
      <p:sp>
        <p:nvSpPr>
          <p:cNvPr id="8" name="Rectangle 10"/>
          <p:cNvSpPr/>
          <p:nvPr/>
        </p:nvSpPr>
        <p:spPr>
          <a:xfrm>
            <a:off x="630198" y="2111719"/>
            <a:ext cx="1046202" cy="838200"/>
          </a:xfrm>
          <a:prstGeom prst="rect">
            <a:avLst/>
          </a:prstGeom>
          <a:solidFill>
            <a:srgbClr val="F79646">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a:ea typeface="+mn-ea"/>
                <a:cs typeface="+mn-cs"/>
              </a:rPr>
              <a:t>MAPREDUCE</a:t>
            </a:r>
            <a:endParaRPr kumimoji="0" lang="en-US" sz="1200" b="1" i="0" u="none" strike="noStrike" kern="0" cap="none" spc="0" normalizeH="0" baseline="0" noProof="0" dirty="0">
              <a:ln>
                <a:noFill/>
              </a:ln>
              <a:solidFill>
                <a:prstClr val="black"/>
              </a:solidFill>
              <a:effectLst/>
              <a:uLnTx/>
              <a:uFillTx/>
              <a:latin typeface="Calibri"/>
              <a:ea typeface="+mn-ea"/>
              <a:cs typeface="+mn-cs"/>
            </a:endParaRPr>
          </a:p>
        </p:txBody>
      </p:sp>
      <p:sp>
        <p:nvSpPr>
          <p:cNvPr id="9" name="Rectangle 11"/>
          <p:cNvSpPr/>
          <p:nvPr/>
        </p:nvSpPr>
        <p:spPr>
          <a:xfrm>
            <a:off x="3230602" y="2111720"/>
            <a:ext cx="1046202" cy="558800"/>
          </a:xfrm>
          <a:prstGeom prst="rect">
            <a:avLst/>
          </a:prstGeom>
          <a:solidFill>
            <a:srgbClr val="FAC090"/>
          </a:solidFill>
          <a:ln w="19050" cap="flat" cmpd="sng" algn="ctr">
            <a:solidFill>
              <a:sysClr val="windowText" lastClr="000000"/>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STREAMING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Calibri"/>
                <a:ea typeface="+mn-ea"/>
                <a:cs typeface="+mn-cs"/>
              </a:rPr>
              <a:t>STORM/</a:t>
            </a:r>
            <a:br>
              <a:rPr kumimoji="0" lang="en-US" sz="800" b="1" i="0" u="none" strike="noStrike" kern="0" cap="none" spc="0" normalizeH="0" baseline="0" noProof="0" dirty="0" smtClean="0">
                <a:ln>
                  <a:noFill/>
                </a:ln>
                <a:solidFill>
                  <a:prstClr val="black"/>
                </a:solidFill>
                <a:effectLst/>
                <a:uLnTx/>
                <a:uFillTx/>
                <a:latin typeface="Calibri"/>
                <a:ea typeface="+mn-ea"/>
                <a:cs typeface="+mn-cs"/>
              </a:rPr>
            </a:br>
            <a:r>
              <a:rPr kumimoji="0" lang="en-US" sz="800" b="1" i="0" u="none" strike="noStrike" kern="0" cap="none" spc="0" normalizeH="0" baseline="0" noProof="0" dirty="0" smtClean="0">
                <a:ln>
                  <a:noFill/>
                </a:ln>
                <a:solidFill>
                  <a:prstClr val="black"/>
                </a:solidFill>
                <a:effectLst/>
                <a:uLnTx/>
                <a:uFillTx/>
                <a:latin typeface="Calibri"/>
                <a:ea typeface="+mn-ea"/>
                <a:cs typeface="+mn-cs"/>
              </a:rPr>
              <a:t>SPARK STREAMING/</a:t>
            </a:r>
            <a:br>
              <a:rPr kumimoji="0" lang="en-US" sz="800" b="1" i="0" u="none" strike="noStrike" kern="0" cap="none" spc="0" normalizeH="0" baseline="0" noProof="0" dirty="0" smtClean="0">
                <a:ln>
                  <a:noFill/>
                </a:ln>
                <a:solidFill>
                  <a:prstClr val="black"/>
                </a:solidFill>
                <a:effectLst/>
                <a:uLnTx/>
                <a:uFillTx/>
                <a:latin typeface="Calibri"/>
                <a:ea typeface="+mn-ea"/>
                <a:cs typeface="+mn-cs"/>
              </a:rPr>
            </a:br>
            <a:r>
              <a:rPr kumimoji="0" lang="en-US" sz="800" b="1" i="0" u="none" strike="noStrike" kern="0" cap="none" spc="0" normalizeH="0" baseline="0" noProof="0" dirty="0" smtClean="0">
                <a:ln>
                  <a:noFill/>
                </a:ln>
                <a:solidFill>
                  <a:prstClr val="black"/>
                </a:solidFill>
                <a:effectLst/>
                <a:uLnTx/>
                <a:uFillTx/>
                <a:latin typeface="Calibri"/>
                <a:ea typeface="+mn-ea"/>
                <a:cs typeface="+mn-cs"/>
              </a:rPr>
              <a:t>DATATORRENT</a:t>
            </a:r>
            <a:endParaRPr kumimoji="0" lang="en-US" sz="800" b="1" i="0" u="none" strike="noStrike" kern="0" cap="none" spc="0" normalizeH="0" baseline="0" noProof="0" dirty="0">
              <a:ln>
                <a:noFill/>
              </a:ln>
              <a:solidFill>
                <a:prstClr val="black"/>
              </a:solidFill>
              <a:effectLst/>
              <a:uLnTx/>
              <a:uFillTx/>
              <a:latin typeface="Calibri"/>
              <a:ea typeface="+mn-ea"/>
              <a:cs typeface="+mn-cs"/>
            </a:endParaRPr>
          </a:p>
        </p:txBody>
      </p:sp>
      <p:sp>
        <p:nvSpPr>
          <p:cNvPr id="10" name="Rectangle 12"/>
          <p:cNvSpPr/>
          <p:nvPr/>
        </p:nvSpPr>
        <p:spPr>
          <a:xfrm>
            <a:off x="4556204" y="2111720"/>
            <a:ext cx="1046202" cy="558800"/>
          </a:xfrm>
          <a:prstGeom prst="rect">
            <a:avLst/>
          </a:prstGeom>
          <a:solidFill>
            <a:srgbClr val="FAC090"/>
          </a:solidFill>
          <a:ln w="19050" cap="flat" cmpd="sng" algn="ctr">
            <a:solidFill>
              <a:sysClr val="windowText" lastClr="000000"/>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SQL-ON-HADOOP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Calibri"/>
                <a:ea typeface="+mn-ea"/>
                <a:cs typeface="+mn-cs"/>
              </a:rPr>
              <a:t>IMPALA/ SPARK SQL/HIVE/</a:t>
            </a:r>
            <a:br>
              <a:rPr kumimoji="0" lang="en-US" sz="800" b="1" i="0" u="none" strike="noStrike" kern="0" cap="none" spc="0" normalizeH="0" baseline="0" noProof="0" dirty="0" smtClean="0">
                <a:ln>
                  <a:noFill/>
                </a:ln>
                <a:solidFill>
                  <a:prstClr val="black"/>
                </a:solidFill>
                <a:effectLst/>
                <a:uLnTx/>
                <a:uFillTx/>
                <a:latin typeface="Calibri"/>
                <a:ea typeface="+mn-ea"/>
                <a:cs typeface="+mn-cs"/>
              </a:rPr>
            </a:br>
            <a:r>
              <a:rPr kumimoji="0" lang="en-US" sz="800" b="1" i="0" u="none" strike="noStrike" kern="0" cap="none" spc="0" normalizeH="0" baseline="0" noProof="0" dirty="0" smtClean="0">
                <a:ln>
                  <a:noFill/>
                </a:ln>
                <a:solidFill>
                  <a:prstClr val="black"/>
                </a:solidFill>
                <a:effectLst/>
                <a:uLnTx/>
                <a:uFillTx/>
                <a:latin typeface="Calibri"/>
                <a:ea typeface="+mn-ea"/>
                <a:cs typeface="+mn-cs"/>
              </a:rPr>
              <a:t>DRILL/PRESTO</a:t>
            </a:r>
          </a:p>
        </p:txBody>
      </p:sp>
      <p:sp>
        <p:nvSpPr>
          <p:cNvPr id="11" name="Rectangle 16"/>
          <p:cNvSpPr/>
          <p:nvPr/>
        </p:nvSpPr>
        <p:spPr>
          <a:xfrm>
            <a:off x="2260600" y="2111720"/>
            <a:ext cx="708104" cy="558800"/>
          </a:xfrm>
          <a:prstGeom prst="rect">
            <a:avLst/>
          </a:prstGeom>
          <a:solidFill>
            <a:srgbClr val="FAC09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2" name="Rectangle 32"/>
          <p:cNvSpPr/>
          <p:nvPr/>
        </p:nvSpPr>
        <p:spPr>
          <a:xfrm>
            <a:off x="1947450" y="2721318"/>
            <a:ext cx="3284953" cy="228601"/>
          </a:xfrm>
          <a:prstGeom prst="rect">
            <a:avLst/>
          </a:prstGeom>
          <a:solidFill>
            <a:srgbClr val="FAC09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prstClr val="black"/>
              </a:solidFill>
              <a:effectLst/>
              <a:uLnTx/>
              <a:uFillTx/>
              <a:latin typeface="Calibri"/>
              <a:ea typeface="+mn-ea"/>
              <a:cs typeface="+mn-cs"/>
            </a:endParaRPr>
          </a:p>
        </p:txBody>
      </p:sp>
      <p:sp>
        <p:nvSpPr>
          <p:cNvPr id="13" name="TextBox 33"/>
          <p:cNvSpPr txBox="1"/>
          <p:nvPr/>
        </p:nvSpPr>
        <p:spPr>
          <a:xfrm>
            <a:off x="3350657" y="2746919"/>
            <a:ext cx="436086" cy="153888"/>
          </a:xfrm>
          <a:prstGeom prst="rect">
            <a:avLst/>
          </a:prstGeom>
          <a:solidFill>
            <a:srgbClr val="FAC090"/>
          </a:solidFill>
        </p:spPr>
        <p:txBody>
          <a:bodyPr wrap="square" lIns="0" tIns="0" rIns="0" bIns="0" rtlCol="0">
            <a:spAutoFit/>
          </a:bodyPr>
          <a:lstStyle/>
          <a:p>
            <a:pPr algn="ctr"/>
            <a:r>
              <a:rPr lang="en-US" sz="1000" b="1" dirty="0" smtClean="0">
                <a:solidFill>
                  <a:prstClr val="black"/>
                </a:solidFill>
                <a:latin typeface="Calibri"/>
              </a:rPr>
              <a:t>SPARK</a:t>
            </a:r>
            <a:endParaRPr lang="en-US" sz="1000" b="1" dirty="0">
              <a:solidFill>
                <a:prstClr val="black"/>
              </a:solidFill>
              <a:latin typeface="Calibri"/>
            </a:endParaRPr>
          </a:p>
        </p:txBody>
      </p:sp>
      <p:sp>
        <p:nvSpPr>
          <p:cNvPr id="14" name="TextBox 29"/>
          <p:cNvSpPr txBox="1"/>
          <p:nvPr/>
        </p:nvSpPr>
        <p:spPr>
          <a:xfrm>
            <a:off x="2400300" y="2276818"/>
            <a:ext cx="436086" cy="153888"/>
          </a:xfrm>
          <a:prstGeom prst="rect">
            <a:avLst/>
          </a:prstGeom>
          <a:solidFill>
            <a:srgbClr val="FAC090"/>
          </a:solidFill>
        </p:spPr>
        <p:txBody>
          <a:bodyPr wrap="square" lIns="0" tIns="0" rIns="0" bIns="0" rtlCol="0">
            <a:spAutoFit/>
          </a:bodyPr>
          <a:lstStyle/>
          <a:p>
            <a:pPr algn="ctr"/>
            <a:r>
              <a:rPr lang="en-US" sz="1000" b="1" dirty="0" smtClean="0">
                <a:solidFill>
                  <a:prstClr val="black"/>
                </a:solidFill>
                <a:latin typeface="Calibri"/>
              </a:rPr>
              <a:t>HBASE</a:t>
            </a:r>
            <a:endParaRPr lang="en-US" sz="1000" b="1" dirty="0">
              <a:solidFill>
                <a:prstClr val="black"/>
              </a:solidFill>
              <a:latin typeface="Calibri"/>
            </a:endParaRPr>
          </a:p>
        </p:txBody>
      </p:sp>
      <p:sp>
        <p:nvSpPr>
          <p:cNvPr id="15" name="Rectangle 82"/>
          <p:cNvSpPr/>
          <p:nvPr/>
        </p:nvSpPr>
        <p:spPr>
          <a:xfrm>
            <a:off x="6752166" y="2485890"/>
            <a:ext cx="2273300" cy="464979"/>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a:r>
              <a:rPr lang="en-US" kern="0" dirty="0">
                <a:solidFill>
                  <a:prstClr val="white"/>
                </a:solidFill>
                <a:latin typeface="Calibri"/>
              </a:rPr>
              <a:t>OPERATIONAL DBMS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Plataformas de dados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sp>
        <p:nvSpPr>
          <p:cNvPr id="4" name="Rectangle 4"/>
          <p:cNvSpPr/>
          <p:nvPr/>
        </p:nvSpPr>
        <p:spPr>
          <a:xfrm>
            <a:off x="205288" y="1594870"/>
            <a:ext cx="8712200" cy="464979"/>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 name="TextBox 14"/>
          <p:cNvSpPr txBox="1"/>
          <p:nvPr/>
        </p:nvSpPr>
        <p:spPr>
          <a:xfrm>
            <a:off x="205288" y="1556770"/>
            <a:ext cx="3094672" cy="246221"/>
          </a:xfrm>
          <a:prstGeom prst="rect">
            <a:avLst/>
          </a:prstGeom>
          <a:noFill/>
        </p:spPr>
        <p:txBody>
          <a:bodyPr wrap="square" rtlCol="0">
            <a:spAutoFit/>
          </a:bodyPr>
          <a:lstStyle/>
          <a:p>
            <a:r>
              <a:rPr lang="en-US" sz="1000" b="1" dirty="0" smtClean="0">
                <a:solidFill>
                  <a:srgbClr val="FFFFFF"/>
                </a:solidFill>
                <a:latin typeface="Calibri"/>
              </a:rPr>
              <a:t>DISTRIBUTED RELATIONAL DATABASE</a:t>
            </a:r>
            <a:endParaRPr lang="en-US" sz="1000" b="1" dirty="0">
              <a:solidFill>
                <a:srgbClr val="FFFFFF"/>
              </a:solidFill>
              <a:latin typeface="Calibri"/>
            </a:endParaRPr>
          </a:p>
        </p:txBody>
      </p:sp>
      <p:sp>
        <p:nvSpPr>
          <p:cNvPr id="6" name="Rectangle 15"/>
          <p:cNvSpPr/>
          <p:nvPr/>
        </p:nvSpPr>
        <p:spPr>
          <a:xfrm>
            <a:off x="2135688" y="1762031"/>
            <a:ext cx="1308100" cy="228600"/>
          </a:xfrm>
          <a:prstGeom prst="rect">
            <a:avLst/>
          </a:prstGeom>
          <a:solidFill>
            <a:srgbClr val="95B3D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SPLICE MACHINE</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7" name="Rectangle 19"/>
          <p:cNvSpPr/>
          <p:nvPr/>
        </p:nvSpPr>
        <p:spPr>
          <a:xfrm>
            <a:off x="738688" y="1756313"/>
            <a:ext cx="1308100" cy="228600"/>
          </a:xfrm>
          <a:prstGeom prst="rect">
            <a:avLst/>
          </a:prstGeom>
          <a:solidFill>
            <a:srgbClr val="4F81BD">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MEMSQL</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8" name="Rectangle 49"/>
          <p:cNvSpPr/>
          <p:nvPr/>
        </p:nvSpPr>
        <p:spPr>
          <a:xfrm>
            <a:off x="4723392" y="1762031"/>
            <a:ext cx="1308100" cy="228600"/>
          </a:xfrm>
          <a:prstGeom prst="rect">
            <a:avLst/>
          </a:prstGeom>
          <a:solidFill>
            <a:srgbClr val="95B3D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NUODB*</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9" name="Rectangle 50"/>
          <p:cNvSpPr/>
          <p:nvPr/>
        </p:nvSpPr>
        <p:spPr>
          <a:xfrm>
            <a:off x="6123488" y="1762031"/>
            <a:ext cx="1308100" cy="228600"/>
          </a:xfrm>
          <a:prstGeom prst="rect">
            <a:avLst/>
          </a:prstGeom>
          <a:solidFill>
            <a:srgbClr val="95B3D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VOLTDB</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10" name="Rectangle 55"/>
          <p:cNvSpPr/>
          <p:nvPr/>
        </p:nvSpPr>
        <p:spPr>
          <a:xfrm>
            <a:off x="7507788" y="1762031"/>
            <a:ext cx="1308100" cy="228600"/>
          </a:xfrm>
          <a:prstGeom prst="rect">
            <a:avLst/>
          </a:prstGeom>
          <a:solidFill>
            <a:srgbClr val="95B3D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COCKROACHDB</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11" name="Rectangle 56"/>
          <p:cNvSpPr/>
          <p:nvPr/>
        </p:nvSpPr>
        <p:spPr>
          <a:xfrm>
            <a:off x="3748587" y="1762031"/>
            <a:ext cx="910167" cy="228600"/>
          </a:xfrm>
          <a:prstGeom prst="rect">
            <a:avLst/>
          </a:prstGeom>
          <a:solidFill>
            <a:srgbClr val="95B3D7"/>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CLUSTRIX</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12" name="Rectangle 58"/>
          <p:cNvSpPr/>
          <p:nvPr/>
        </p:nvSpPr>
        <p:spPr>
          <a:xfrm>
            <a:off x="205288" y="2161423"/>
            <a:ext cx="8712200" cy="464979"/>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59"/>
          <p:cNvSpPr/>
          <p:nvPr/>
        </p:nvSpPr>
        <p:spPr>
          <a:xfrm>
            <a:off x="205288" y="2745623"/>
            <a:ext cx="8712200" cy="46497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60"/>
          <p:cNvSpPr/>
          <p:nvPr/>
        </p:nvSpPr>
        <p:spPr>
          <a:xfrm>
            <a:off x="205288" y="3317123"/>
            <a:ext cx="8712200" cy="464979"/>
          </a:xfrm>
          <a:prstGeom prst="rect">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TextBox 61"/>
          <p:cNvSpPr txBox="1"/>
          <p:nvPr/>
        </p:nvSpPr>
        <p:spPr>
          <a:xfrm>
            <a:off x="205288" y="3253622"/>
            <a:ext cx="3094672" cy="246221"/>
          </a:xfrm>
          <a:prstGeom prst="rect">
            <a:avLst/>
          </a:prstGeom>
          <a:noFill/>
        </p:spPr>
        <p:txBody>
          <a:bodyPr wrap="square" rtlCol="0">
            <a:spAutoFit/>
          </a:bodyPr>
          <a:lstStyle/>
          <a:p>
            <a:r>
              <a:rPr lang="en-US" sz="1000" b="1" dirty="0" smtClean="0">
                <a:solidFill>
                  <a:prstClr val="white"/>
                </a:solidFill>
                <a:latin typeface="Calibri"/>
              </a:rPr>
              <a:t>DOCUMENT DATABASE</a:t>
            </a:r>
            <a:endParaRPr lang="en-US" sz="1000" b="1" dirty="0">
              <a:solidFill>
                <a:prstClr val="white"/>
              </a:solidFill>
              <a:latin typeface="Calibri"/>
            </a:endParaRPr>
          </a:p>
        </p:txBody>
      </p:sp>
      <p:sp>
        <p:nvSpPr>
          <p:cNvPr id="16" name="TextBox 62"/>
          <p:cNvSpPr txBox="1"/>
          <p:nvPr/>
        </p:nvSpPr>
        <p:spPr>
          <a:xfrm>
            <a:off x="205288" y="2682123"/>
            <a:ext cx="3094672" cy="246221"/>
          </a:xfrm>
          <a:prstGeom prst="rect">
            <a:avLst/>
          </a:prstGeom>
          <a:noFill/>
        </p:spPr>
        <p:txBody>
          <a:bodyPr wrap="square" rtlCol="0">
            <a:spAutoFit/>
          </a:bodyPr>
          <a:lstStyle/>
          <a:p>
            <a:r>
              <a:rPr lang="en-US" sz="1000" b="1" dirty="0" smtClean="0">
                <a:solidFill>
                  <a:srgbClr val="FFFFFF"/>
                </a:solidFill>
                <a:latin typeface="Calibri"/>
              </a:rPr>
              <a:t>DISTRIBUTED KEY VALUE STORE</a:t>
            </a:r>
            <a:endParaRPr lang="en-US" sz="1000" b="1" dirty="0">
              <a:solidFill>
                <a:srgbClr val="FFFFFF"/>
              </a:solidFill>
              <a:latin typeface="Calibri"/>
            </a:endParaRPr>
          </a:p>
        </p:txBody>
      </p:sp>
      <p:sp>
        <p:nvSpPr>
          <p:cNvPr id="17" name="TextBox 63"/>
          <p:cNvSpPr txBox="1"/>
          <p:nvPr/>
        </p:nvSpPr>
        <p:spPr>
          <a:xfrm>
            <a:off x="205288" y="2123323"/>
            <a:ext cx="3094672" cy="246221"/>
          </a:xfrm>
          <a:prstGeom prst="rect">
            <a:avLst/>
          </a:prstGeom>
          <a:noFill/>
        </p:spPr>
        <p:txBody>
          <a:bodyPr wrap="square" rtlCol="0">
            <a:spAutoFit/>
          </a:bodyPr>
          <a:lstStyle/>
          <a:p>
            <a:r>
              <a:rPr lang="en-US" sz="1000" b="1" dirty="0" smtClean="0">
                <a:solidFill>
                  <a:srgbClr val="FFFFFF"/>
                </a:solidFill>
                <a:latin typeface="Calibri"/>
              </a:rPr>
              <a:t>GRAPH DATABASE/ENGINE</a:t>
            </a:r>
            <a:endParaRPr lang="en-US" sz="1000" b="1" dirty="0">
              <a:solidFill>
                <a:srgbClr val="FFFFFF"/>
              </a:solidFill>
              <a:latin typeface="Calibri"/>
            </a:endParaRPr>
          </a:p>
        </p:txBody>
      </p:sp>
      <p:sp>
        <p:nvSpPr>
          <p:cNvPr id="18" name="Rectangle 64"/>
          <p:cNvSpPr/>
          <p:nvPr/>
        </p:nvSpPr>
        <p:spPr>
          <a:xfrm>
            <a:off x="594186" y="2334300"/>
            <a:ext cx="1308100" cy="228600"/>
          </a:xfrm>
          <a:prstGeom prst="rect">
            <a:avLst/>
          </a:prstGeom>
          <a:solidFill>
            <a:srgbClr val="C0504D">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NEO4J</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19" name="Rectangle 65"/>
          <p:cNvSpPr/>
          <p:nvPr/>
        </p:nvSpPr>
        <p:spPr>
          <a:xfrm>
            <a:off x="5786938" y="2331443"/>
            <a:ext cx="1308100" cy="228600"/>
          </a:xfrm>
          <a:prstGeom prst="rect">
            <a:avLst/>
          </a:prstGeom>
          <a:solidFill>
            <a:srgbClr val="D9969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TITAN</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20" name="Rectangle 68"/>
          <p:cNvSpPr/>
          <p:nvPr/>
        </p:nvSpPr>
        <p:spPr>
          <a:xfrm>
            <a:off x="4221900" y="2334300"/>
            <a:ext cx="1308100" cy="228600"/>
          </a:xfrm>
          <a:prstGeom prst="rect">
            <a:avLst/>
          </a:prstGeom>
          <a:solidFill>
            <a:srgbClr val="D9969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APACHE GIRAPH</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21" name="Rectangle 69"/>
          <p:cNvSpPr/>
          <p:nvPr/>
        </p:nvSpPr>
        <p:spPr>
          <a:xfrm>
            <a:off x="2529388" y="2331441"/>
            <a:ext cx="1308100" cy="228600"/>
          </a:xfrm>
          <a:prstGeom prst="rect">
            <a:avLst/>
          </a:prstGeom>
          <a:solidFill>
            <a:srgbClr val="D9969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STARDOG</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22" name="Rectangle 70"/>
          <p:cNvSpPr/>
          <p:nvPr/>
        </p:nvSpPr>
        <p:spPr>
          <a:xfrm>
            <a:off x="598988" y="3474443"/>
            <a:ext cx="1308100" cy="228600"/>
          </a:xfrm>
          <a:prstGeom prst="rect">
            <a:avLst/>
          </a:prstGeom>
          <a:solidFill>
            <a:srgbClr val="8064A2">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MONGODB</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23" name="Rectangle 71"/>
          <p:cNvSpPr/>
          <p:nvPr/>
        </p:nvSpPr>
        <p:spPr>
          <a:xfrm>
            <a:off x="6063400" y="3474443"/>
            <a:ext cx="1190388" cy="228600"/>
          </a:xfrm>
          <a:prstGeom prst="rect">
            <a:avLst/>
          </a:prstGeom>
          <a:solidFill>
            <a:srgbClr val="8064A2">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ea typeface="+mn-ea"/>
                <a:cs typeface="+mn-cs"/>
              </a:rPr>
              <a:t>CLOUDANT LOCAL</a:t>
            </a:r>
          </a:p>
        </p:txBody>
      </p:sp>
      <p:sp>
        <p:nvSpPr>
          <p:cNvPr id="24" name="Rectangle 72"/>
          <p:cNvSpPr/>
          <p:nvPr/>
        </p:nvSpPr>
        <p:spPr>
          <a:xfrm>
            <a:off x="4393192" y="3474443"/>
            <a:ext cx="933450" cy="228600"/>
          </a:xfrm>
          <a:prstGeom prst="rect">
            <a:avLst/>
          </a:prstGeom>
          <a:solidFill>
            <a:srgbClr val="8064A2">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ea typeface="+mn-ea"/>
                <a:cs typeface="+mn-cs"/>
              </a:rPr>
              <a:t>COUCHDB</a:t>
            </a:r>
          </a:p>
        </p:txBody>
      </p:sp>
      <p:sp>
        <p:nvSpPr>
          <p:cNvPr id="25" name="Rectangle 73"/>
          <p:cNvSpPr/>
          <p:nvPr/>
        </p:nvSpPr>
        <p:spPr>
          <a:xfrm>
            <a:off x="2671310" y="3474443"/>
            <a:ext cx="1308100" cy="228600"/>
          </a:xfrm>
          <a:prstGeom prst="rect">
            <a:avLst/>
          </a:prstGeom>
          <a:solidFill>
            <a:srgbClr val="8064A2">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ea typeface="+mn-ea"/>
                <a:cs typeface="+mn-cs"/>
              </a:rPr>
              <a:t>COUCHBASE</a:t>
            </a:r>
          </a:p>
        </p:txBody>
      </p:sp>
      <p:sp>
        <p:nvSpPr>
          <p:cNvPr id="26" name="Rectangle 74"/>
          <p:cNvSpPr/>
          <p:nvPr/>
        </p:nvSpPr>
        <p:spPr>
          <a:xfrm>
            <a:off x="3837488" y="2877543"/>
            <a:ext cx="1470104" cy="228600"/>
          </a:xfrm>
          <a:prstGeom prst="rect">
            <a:avLst/>
          </a:prstGeom>
          <a:solidFill>
            <a:srgbClr val="9BBB59">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ea typeface="+mn-ea"/>
                <a:cs typeface="+mn-cs"/>
              </a:rPr>
              <a:t>DATASTAX/CASSANDRA</a:t>
            </a:r>
          </a:p>
        </p:txBody>
      </p:sp>
      <p:sp>
        <p:nvSpPr>
          <p:cNvPr id="27" name="Rectangle 75"/>
          <p:cNvSpPr/>
          <p:nvPr/>
        </p:nvSpPr>
        <p:spPr>
          <a:xfrm>
            <a:off x="2451640" y="2877543"/>
            <a:ext cx="1308100" cy="228600"/>
          </a:xfrm>
          <a:prstGeom prst="rect">
            <a:avLst/>
          </a:prstGeom>
          <a:solidFill>
            <a:srgbClr val="9BBB59">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ea typeface="+mn-ea"/>
                <a:cs typeface="+mn-cs"/>
              </a:rPr>
              <a:t>REDIS</a:t>
            </a:r>
          </a:p>
        </p:txBody>
      </p:sp>
      <p:sp>
        <p:nvSpPr>
          <p:cNvPr id="28" name="Rectangle 76"/>
          <p:cNvSpPr/>
          <p:nvPr/>
        </p:nvSpPr>
        <p:spPr>
          <a:xfrm>
            <a:off x="903788" y="2877542"/>
            <a:ext cx="1308100" cy="228600"/>
          </a:xfrm>
          <a:prstGeom prst="rect">
            <a:avLst/>
          </a:prstGeom>
          <a:solidFill>
            <a:srgbClr val="9BBB59">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RIAK</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29" name="Rectangle 77"/>
          <p:cNvSpPr/>
          <p:nvPr/>
        </p:nvSpPr>
        <p:spPr>
          <a:xfrm>
            <a:off x="6063400" y="2877542"/>
            <a:ext cx="1190388" cy="228601"/>
          </a:xfrm>
          <a:prstGeom prst="rect">
            <a:avLst/>
          </a:prstGeom>
          <a:solidFill>
            <a:srgbClr val="C3D69B"/>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AEROSPIKE</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30" name="Rectangle 79"/>
          <p:cNvSpPr/>
          <p:nvPr/>
        </p:nvSpPr>
        <p:spPr>
          <a:xfrm>
            <a:off x="7482388" y="2874682"/>
            <a:ext cx="1190388" cy="228601"/>
          </a:xfrm>
          <a:prstGeom prst="rect">
            <a:avLst/>
          </a:prstGeom>
          <a:solidFill>
            <a:srgbClr val="C3D69B"/>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AWS DYNAMODB</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31" name="Rectangle 80"/>
          <p:cNvSpPr/>
          <p:nvPr/>
        </p:nvSpPr>
        <p:spPr>
          <a:xfrm>
            <a:off x="7482388" y="3458884"/>
            <a:ext cx="1190388" cy="228600"/>
          </a:xfrm>
          <a:prstGeom prst="rect">
            <a:avLst/>
          </a:prstGeom>
          <a:solidFill>
            <a:srgbClr val="8064A2">
              <a:lumMod val="60000"/>
              <a:lumOff val="40000"/>
            </a:srgb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OBJECTROCKET</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
        <p:nvSpPr>
          <p:cNvPr id="32" name="Rectangle 81"/>
          <p:cNvSpPr/>
          <p:nvPr/>
        </p:nvSpPr>
        <p:spPr>
          <a:xfrm>
            <a:off x="7418888" y="2331441"/>
            <a:ext cx="1308100" cy="228600"/>
          </a:xfrm>
          <a:prstGeom prst="rect">
            <a:avLst/>
          </a:prstGeom>
          <a:solidFill>
            <a:srgbClr val="D99694"/>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Calibri"/>
                <a:ea typeface="+mn-ea"/>
                <a:cs typeface="+mn-cs"/>
              </a:rPr>
              <a:t>INFINITEGRAPH</a:t>
            </a:r>
            <a:endParaRPr kumimoji="0" lang="en-US" sz="1000" b="1" i="0" u="none" strike="noStrike" kern="0" cap="none" spc="0" normalizeH="0" baseline="0" noProof="0" dirty="0">
              <a:ln>
                <a:noFill/>
              </a:ln>
              <a:solidFill>
                <a:prstClr val="black"/>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Convergência</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sp>
        <p:nvSpPr>
          <p:cNvPr id="4" name="Right Arrow 61"/>
          <p:cNvSpPr/>
          <p:nvPr/>
        </p:nvSpPr>
        <p:spPr>
          <a:xfrm>
            <a:off x="7327900" y="2146300"/>
            <a:ext cx="1676400" cy="1295400"/>
          </a:xfrm>
          <a:prstGeom prst="rightArrow">
            <a:avLst>
              <a:gd name="adj1" fmla="val 68182"/>
              <a:gd name="adj2" fmla="val 34314"/>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08000" rIns="0" rtlCol="0" anchor="ctr"/>
          <a:lstStyle/>
          <a:p>
            <a:pPr lvl="1"/>
            <a:r>
              <a:rPr lang="en-US" sz="1200" b="1" dirty="0" smtClean="0">
                <a:solidFill>
                  <a:prstClr val="white"/>
                </a:solidFill>
                <a:latin typeface="Calibri"/>
              </a:rPr>
              <a:t>C________</a:t>
            </a:r>
          </a:p>
          <a:p>
            <a:pPr lvl="1"/>
            <a:r>
              <a:rPr lang="en-US" sz="1200" b="1" dirty="0" smtClean="0">
                <a:solidFill>
                  <a:prstClr val="white"/>
                </a:solidFill>
                <a:latin typeface="Calibri"/>
              </a:rPr>
              <a:t>DATA</a:t>
            </a:r>
          </a:p>
          <a:p>
            <a:pPr lvl="1"/>
            <a:r>
              <a:rPr lang="en-US" sz="1200" b="1" dirty="0" smtClean="0">
                <a:solidFill>
                  <a:prstClr val="white"/>
                </a:solidFill>
                <a:latin typeface="Calibri"/>
              </a:rPr>
              <a:t>PLATFORM</a:t>
            </a:r>
            <a:endParaRPr lang="en-US" sz="1200" dirty="0">
              <a:solidFill>
                <a:prstClr val="white"/>
              </a:solidFill>
              <a:latin typeface="Calibri"/>
            </a:endParaRPr>
          </a:p>
        </p:txBody>
      </p:sp>
      <p:sp>
        <p:nvSpPr>
          <p:cNvPr id="5" name="Rectangle 1"/>
          <p:cNvSpPr/>
          <p:nvPr/>
        </p:nvSpPr>
        <p:spPr>
          <a:xfrm>
            <a:off x="0" y="1943100"/>
            <a:ext cx="7302500" cy="1752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5"/>
          <p:cNvSpPr/>
          <p:nvPr/>
        </p:nvSpPr>
        <p:spPr>
          <a:xfrm rot="4297062">
            <a:off x="3909460" y="2374481"/>
            <a:ext cx="1126378" cy="432000"/>
          </a:xfrm>
          <a:prstGeom prst="round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7" name="Rounded Rectangle 51"/>
          <p:cNvSpPr/>
          <p:nvPr/>
        </p:nvSpPr>
        <p:spPr>
          <a:xfrm rot="4297062">
            <a:off x="4052968" y="1967833"/>
            <a:ext cx="1473809" cy="432000"/>
          </a:xfrm>
          <a:prstGeom prst="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8" name="Group 11"/>
          <p:cNvGrpSpPr/>
          <p:nvPr/>
        </p:nvGrpSpPr>
        <p:grpSpPr>
          <a:xfrm>
            <a:off x="190500" y="1977433"/>
            <a:ext cx="4318000" cy="432000"/>
            <a:chOff x="609599" y="2620732"/>
            <a:chExt cx="7848601" cy="990600"/>
          </a:xfrm>
        </p:grpSpPr>
        <p:sp>
          <p:nvSpPr>
            <p:cNvPr id="9" name="Rounded Rectangle 12"/>
            <p:cNvSpPr/>
            <p:nvPr/>
          </p:nvSpPr>
          <p:spPr>
            <a:xfrm>
              <a:off x="609600" y="2620732"/>
              <a:ext cx="7848600" cy="990600"/>
            </a:xfrm>
            <a:prstGeom prst="round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0" name="Straight Connector 13"/>
            <p:cNvCxnSpPr/>
            <p:nvPr/>
          </p:nvCxnSpPr>
          <p:spPr>
            <a:xfrm>
              <a:off x="2514600" y="2696932"/>
              <a:ext cx="0" cy="838200"/>
            </a:xfrm>
            <a:prstGeom prst="line">
              <a:avLst/>
            </a:prstGeom>
            <a:solidFill>
              <a:srgbClr val="008000"/>
            </a:solidFill>
            <a:ln w="9525" cap="flat" cmpd="sng" algn="ctr">
              <a:noFill/>
              <a:prstDash val="solid"/>
            </a:ln>
            <a:effectLst/>
          </p:spPr>
        </p:cxnSp>
        <p:sp>
          <p:nvSpPr>
            <p:cNvPr id="11" name="TextBox 14"/>
            <p:cNvSpPr txBox="1"/>
            <p:nvPr/>
          </p:nvSpPr>
          <p:spPr>
            <a:xfrm>
              <a:off x="609599" y="2734000"/>
              <a:ext cx="6717479" cy="738664"/>
            </a:xfrm>
            <a:prstGeom prst="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RELATIONAL OPERATIONAL DATABASE</a:t>
              </a:r>
              <a:endParaRPr lang="en-US" dirty="0">
                <a:ea typeface="MS PGothic" panose="020B0600070205080204" pitchFamily="34" charset="-128"/>
              </a:endParaRPr>
            </a:p>
          </p:txBody>
        </p:sp>
      </p:grpSp>
      <p:grpSp>
        <p:nvGrpSpPr>
          <p:cNvPr id="12" name="Group 6"/>
          <p:cNvGrpSpPr/>
          <p:nvPr/>
        </p:nvGrpSpPr>
        <p:grpSpPr>
          <a:xfrm>
            <a:off x="190499" y="1438091"/>
            <a:ext cx="4588933" cy="432000"/>
            <a:chOff x="609600" y="847949"/>
            <a:chExt cx="7306259" cy="742950"/>
          </a:xfrm>
        </p:grpSpPr>
        <p:sp>
          <p:nvSpPr>
            <p:cNvPr id="13" name="Rounded Rectangle 7"/>
            <p:cNvSpPr/>
            <p:nvPr/>
          </p:nvSpPr>
          <p:spPr>
            <a:xfrm>
              <a:off x="609600" y="847949"/>
              <a:ext cx="7306259" cy="742950"/>
            </a:xfrm>
            <a:prstGeom prst="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4" name="Straight Connector 8"/>
            <p:cNvCxnSpPr/>
            <p:nvPr/>
          </p:nvCxnSpPr>
          <p:spPr>
            <a:xfrm>
              <a:off x="2514600" y="905099"/>
              <a:ext cx="0" cy="628650"/>
            </a:xfrm>
            <a:prstGeom prst="line">
              <a:avLst/>
            </a:prstGeom>
            <a:solidFill>
              <a:schemeClr val="accent1"/>
            </a:solidFill>
            <a:ln w="9525" cap="flat" cmpd="sng" algn="ctr">
              <a:noFill/>
              <a:prstDash val="solid"/>
            </a:ln>
            <a:effectLst/>
          </p:spPr>
        </p:cxnSp>
        <p:sp>
          <p:nvSpPr>
            <p:cNvPr id="15" name="TextBox 9"/>
            <p:cNvSpPr txBox="1"/>
            <p:nvPr/>
          </p:nvSpPr>
          <p:spPr>
            <a:xfrm>
              <a:off x="609600" y="1047200"/>
              <a:ext cx="3548523" cy="323165"/>
            </a:xfrm>
            <a:prstGeom prst="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eaLnBrk="1" fontAlgn="auto" hangingPunct="1">
                <a:spcBef>
                  <a:spcPts val="0"/>
                </a:spcBef>
                <a:spcAft>
                  <a:spcPts val="0"/>
                </a:spcAft>
                <a:defRPr sz="1500" kern="0">
                  <a:solidFill>
                    <a:sysClr val="window" lastClr="FFFFFF"/>
                  </a:solidFill>
                  <a:latin typeface="Calibri"/>
                  <a:ea typeface="+mn-ea"/>
                </a:defRPr>
              </a:lvl1pPr>
            </a:lstStyle>
            <a:p>
              <a:pPr algn="l"/>
              <a:r>
                <a:rPr lang="en-US" dirty="0"/>
                <a:t>NOSQL DATABASE</a:t>
              </a:r>
            </a:p>
          </p:txBody>
        </p:sp>
      </p:grpSp>
      <p:sp>
        <p:nvSpPr>
          <p:cNvPr id="16" name="Rounded Rectangle 27"/>
          <p:cNvSpPr/>
          <p:nvPr/>
        </p:nvSpPr>
        <p:spPr>
          <a:xfrm rot="4297062">
            <a:off x="4245386" y="1574046"/>
            <a:ext cx="1727901" cy="432000"/>
          </a:xfrm>
          <a:prstGeom prst="round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17" name="Group 21"/>
          <p:cNvGrpSpPr/>
          <p:nvPr/>
        </p:nvGrpSpPr>
        <p:grpSpPr>
          <a:xfrm>
            <a:off x="190500" y="898752"/>
            <a:ext cx="4864100" cy="430433"/>
            <a:chOff x="609600" y="2620732"/>
            <a:chExt cx="7848600" cy="990598"/>
          </a:xfrm>
        </p:grpSpPr>
        <p:sp>
          <p:nvSpPr>
            <p:cNvPr id="18" name="Rounded Rectangle 23"/>
            <p:cNvSpPr/>
            <p:nvPr/>
          </p:nvSpPr>
          <p:spPr>
            <a:xfrm>
              <a:off x="609600" y="2620732"/>
              <a:ext cx="7848600" cy="990598"/>
            </a:xfrm>
            <a:prstGeom prst="round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9" name="Straight Connector 24"/>
            <p:cNvCxnSpPr/>
            <p:nvPr/>
          </p:nvCxnSpPr>
          <p:spPr>
            <a:xfrm>
              <a:off x="2514600" y="2696932"/>
              <a:ext cx="0" cy="838200"/>
            </a:xfrm>
            <a:prstGeom prst="line">
              <a:avLst/>
            </a:prstGeom>
            <a:solidFill>
              <a:srgbClr val="F79646">
                <a:lumMod val="75000"/>
              </a:srgbClr>
            </a:solidFill>
            <a:ln w="9525" cap="flat" cmpd="sng" algn="ctr">
              <a:noFill/>
              <a:prstDash val="solid"/>
            </a:ln>
            <a:effectLst/>
          </p:spPr>
        </p:cxnSp>
        <p:sp>
          <p:nvSpPr>
            <p:cNvPr id="20" name="TextBox 25"/>
            <p:cNvSpPr txBox="1"/>
            <p:nvPr/>
          </p:nvSpPr>
          <p:spPr>
            <a:xfrm>
              <a:off x="609600" y="2734000"/>
              <a:ext cx="4471249" cy="738664"/>
            </a:xfrm>
            <a:prstGeom prst="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eaLnBrk="1" fontAlgn="auto" hangingPunct="1">
                <a:spcBef>
                  <a:spcPts val="0"/>
                </a:spcBef>
                <a:spcAft>
                  <a:spcPts val="0"/>
                </a:spcAft>
                <a:defRPr sz="1500" kern="0">
                  <a:solidFill>
                    <a:sysClr val="window" lastClr="FFFFFF"/>
                  </a:solidFill>
                  <a:latin typeface="Calibri"/>
                  <a:ea typeface="+mn-ea"/>
                </a:defRPr>
              </a:lvl1pPr>
            </a:lstStyle>
            <a:p>
              <a:pPr algn="l"/>
              <a:r>
                <a:rPr lang="en-US" dirty="0"/>
                <a:t>DISTRIBUTED GRID/CACHE</a:t>
              </a:r>
            </a:p>
          </p:txBody>
        </p:sp>
      </p:grpSp>
      <p:sp>
        <p:nvSpPr>
          <p:cNvPr id="22" name="Rounded Rectangle 33"/>
          <p:cNvSpPr/>
          <p:nvPr/>
        </p:nvSpPr>
        <p:spPr>
          <a:xfrm>
            <a:off x="175175" y="2525251"/>
            <a:ext cx="5108024" cy="432000"/>
          </a:xfrm>
          <a:prstGeom prst="roundRect">
            <a:avLst/>
          </a:prstGeom>
          <a:solidFill>
            <a:srgbClr val="1EB4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kern="0">
              <a:solidFill>
                <a:sysClr val="window" lastClr="FFFFFF"/>
              </a:solidFill>
              <a:latin typeface="Calibri"/>
              <a:ea typeface="MS PGothic" panose="020B0600070205080204" pitchFamily="34" charset="-128"/>
            </a:endParaRPr>
          </a:p>
        </p:txBody>
      </p:sp>
      <p:cxnSp>
        <p:nvCxnSpPr>
          <p:cNvPr id="23" name="Straight Connector 34"/>
          <p:cNvCxnSpPr/>
          <p:nvPr/>
        </p:nvCxnSpPr>
        <p:spPr>
          <a:xfrm>
            <a:off x="1414986" y="2558482"/>
            <a:ext cx="0" cy="365538"/>
          </a:xfrm>
          <a:prstGeom prst="line">
            <a:avLst/>
          </a:prstGeom>
          <a:solidFill>
            <a:srgbClr val="008000"/>
          </a:solidFill>
          <a:ln w="9525" cap="flat" cmpd="sng" algn="ctr">
            <a:noFill/>
            <a:prstDash val="solid"/>
          </a:ln>
          <a:effectLst/>
        </p:spPr>
      </p:cxnSp>
      <p:sp>
        <p:nvSpPr>
          <p:cNvPr id="24" name="TextBox 35"/>
          <p:cNvSpPr txBox="1"/>
          <p:nvPr/>
        </p:nvSpPr>
        <p:spPr>
          <a:xfrm>
            <a:off x="175174" y="2574647"/>
            <a:ext cx="2589042" cy="322131"/>
          </a:xfrm>
          <a:prstGeom prst="rect">
            <a:avLst/>
          </a:prstGeom>
          <a:solidFill>
            <a:srgbClr val="1EB4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ANALYTIC DATABASE</a:t>
            </a:r>
            <a:endParaRPr lang="en-US" dirty="0">
              <a:ea typeface="MS PGothic" panose="020B0600070205080204" pitchFamily="34" charset="-128"/>
            </a:endParaRPr>
          </a:p>
        </p:txBody>
      </p:sp>
      <p:grpSp>
        <p:nvGrpSpPr>
          <p:cNvPr id="25" name="Group 40"/>
          <p:cNvGrpSpPr/>
          <p:nvPr/>
        </p:nvGrpSpPr>
        <p:grpSpPr>
          <a:xfrm>
            <a:off x="158623" y="3608912"/>
            <a:ext cx="4625044" cy="432000"/>
            <a:chOff x="609599" y="2620732"/>
            <a:chExt cx="7848601" cy="990600"/>
          </a:xfrm>
        </p:grpSpPr>
        <p:sp>
          <p:nvSpPr>
            <p:cNvPr id="26" name="Rounded Rectangle 41"/>
            <p:cNvSpPr/>
            <p:nvPr/>
          </p:nvSpPr>
          <p:spPr>
            <a:xfrm>
              <a:off x="609600" y="2620732"/>
              <a:ext cx="7848600" cy="990600"/>
            </a:xfrm>
            <a:prstGeom prst="round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27" name="Straight Connector 42"/>
            <p:cNvCxnSpPr/>
            <p:nvPr/>
          </p:nvCxnSpPr>
          <p:spPr>
            <a:xfrm>
              <a:off x="2514600" y="2696932"/>
              <a:ext cx="0" cy="838200"/>
            </a:xfrm>
            <a:prstGeom prst="line">
              <a:avLst/>
            </a:prstGeom>
            <a:solidFill>
              <a:srgbClr val="008000"/>
            </a:solidFill>
            <a:ln w="9525" cap="flat" cmpd="sng" algn="ctr">
              <a:noFill/>
              <a:prstDash val="solid"/>
            </a:ln>
            <a:effectLst/>
          </p:spPr>
        </p:cxnSp>
        <p:sp>
          <p:nvSpPr>
            <p:cNvPr id="28" name="TextBox 43"/>
            <p:cNvSpPr txBox="1"/>
            <p:nvPr/>
          </p:nvSpPr>
          <p:spPr>
            <a:xfrm>
              <a:off x="609599" y="2734000"/>
              <a:ext cx="3978124" cy="738664"/>
            </a:xfrm>
            <a:prstGeom prst="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STREAM PROCESSING</a:t>
              </a:r>
              <a:endParaRPr lang="en-US" dirty="0">
                <a:ea typeface="MS PGothic" panose="020B0600070205080204" pitchFamily="34" charset="-128"/>
              </a:endParaRPr>
            </a:p>
          </p:txBody>
        </p:sp>
      </p:grpSp>
      <p:sp>
        <p:nvSpPr>
          <p:cNvPr id="29" name="Rounded Rectangle 46"/>
          <p:cNvSpPr/>
          <p:nvPr/>
        </p:nvSpPr>
        <p:spPr>
          <a:xfrm rot="17580190">
            <a:off x="4008082" y="3113564"/>
            <a:ext cx="2556345" cy="432000"/>
          </a:xfrm>
          <a:prstGeom prst="round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30" name="Group 47"/>
          <p:cNvGrpSpPr/>
          <p:nvPr/>
        </p:nvGrpSpPr>
        <p:grpSpPr>
          <a:xfrm>
            <a:off x="171320" y="4142312"/>
            <a:ext cx="4840947" cy="432000"/>
            <a:chOff x="609599" y="2620732"/>
            <a:chExt cx="7848601" cy="990600"/>
          </a:xfrm>
        </p:grpSpPr>
        <p:sp>
          <p:nvSpPr>
            <p:cNvPr id="31" name="Rounded Rectangle 48"/>
            <p:cNvSpPr/>
            <p:nvPr/>
          </p:nvSpPr>
          <p:spPr>
            <a:xfrm>
              <a:off x="609600" y="2620732"/>
              <a:ext cx="7848600" cy="990600"/>
            </a:xfrm>
            <a:prstGeom prst="round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32" name="Straight Connector 52"/>
            <p:cNvCxnSpPr/>
            <p:nvPr/>
          </p:nvCxnSpPr>
          <p:spPr>
            <a:xfrm>
              <a:off x="2514600" y="2696932"/>
              <a:ext cx="0" cy="838200"/>
            </a:xfrm>
            <a:prstGeom prst="line">
              <a:avLst/>
            </a:prstGeom>
            <a:solidFill>
              <a:srgbClr val="008000"/>
            </a:solidFill>
            <a:ln w="9525" cap="flat" cmpd="sng" algn="ctr">
              <a:noFill/>
              <a:prstDash val="solid"/>
            </a:ln>
            <a:effectLst/>
          </p:spPr>
        </p:cxnSp>
        <p:sp>
          <p:nvSpPr>
            <p:cNvPr id="33" name="TextBox 54"/>
            <p:cNvSpPr txBox="1"/>
            <p:nvPr/>
          </p:nvSpPr>
          <p:spPr>
            <a:xfrm>
              <a:off x="609599" y="2734000"/>
              <a:ext cx="3978124" cy="738664"/>
            </a:xfrm>
            <a:prstGeom prst="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CONTAINERIZATION</a:t>
              </a:r>
              <a:endParaRPr lang="en-US" dirty="0">
                <a:ea typeface="MS PGothic" panose="020B0600070205080204" pitchFamily="34" charset="-128"/>
              </a:endParaRPr>
            </a:p>
          </p:txBody>
        </p:sp>
      </p:grpSp>
      <p:sp>
        <p:nvSpPr>
          <p:cNvPr id="34" name="Rounded Rectangle 57"/>
          <p:cNvSpPr/>
          <p:nvPr/>
        </p:nvSpPr>
        <p:spPr>
          <a:xfrm rot="17580190">
            <a:off x="6271301" y="2536666"/>
            <a:ext cx="1319172" cy="432000"/>
          </a:xfrm>
          <a:prstGeom prst="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35" name="Rounded Rectangle 58"/>
          <p:cNvSpPr/>
          <p:nvPr/>
        </p:nvSpPr>
        <p:spPr>
          <a:xfrm rot="17580190">
            <a:off x="5805327" y="2539349"/>
            <a:ext cx="1313747" cy="432000"/>
          </a:xfrm>
          <a:prstGeom prst="round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36" name="Rounded Rectangle 59"/>
          <p:cNvSpPr/>
          <p:nvPr/>
        </p:nvSpPr>
        <p:spPr>
          <a:xfrm rot="17580190">
            <a:off x="5334898" y="2536636"/>
            <a:ext cx="1321265" cy="432000"/>
          </a:xfrm>
          <a:prstGeom prst="roundRect">
            <a:avLst/>
          </a:prstGeom>
          <a:solidFill>
            <a:schemeClr val="accent1">
              <a:lumMod val="60000"/>
              <a:lumOff val="40000"/>
            </a:scheme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37" name="Rounded Rectangle 60"/>
          <p:cNvSpPr/>
          <p:nvPr/>
        </p:nvSpPr>
        <p:spPr>
          <a:xfrm rot="17580190">
            <a:off x="6722151" y="2568415"/>
            <a:ext cx="1319172" cy="432000"/>
          </a:xfrm>
          <a:prstGeom prst="round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38" name="Group 62"/>
          <p:cNvGrpSpPr/>
          <p:nvPr/>
        </p:nvGrpSpPr>
        <p:grpSpPr>
          <a:xfrm>
            <a:off x="159853" y="3073072"/>
            <a:ext cx="4386748" cy="432000"/>
            <a:chOff x="609599" y="2620732"/>
            <a:chExt cx="7848601" cy="990600"/>
          </a:xfrm>
        </p:grpSpPr>
        <p:sp>
          <p:nvSpPr>
            <p:cNvPr id="39" name="Rounded Rectangle 63"/>
            <p:cNvSpPr/>
            <p:nvPr/>
          </p:nvSpPr>
          <p:spPr>
            <a:xfrm>
              <a:off x="609600" y="2620732"/>
              <a:ext cx="7848600" cy="990600"/>
            </a:xfrm>
            <a:prstGeom prst="round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40" name="Straight Connector 64"/>
            <p:cNvCxnSpPr/>
            <p:nvPr/>
          </p:nvCxnSpPr>
          <p:spPr>
            <a:xfrm>
              <a:off x="2514600" y="2696932"/>
              <a:ext cx="0" cy="838200"/>
            </a:xfrm>
            <a:prstGeom prst="line">
              <a:avLst/>
            </a:prstGeom>
            <a:solidFill>
              <a:srgbClr val="008000"/>
            </a:solidFill>
            <a:ln w="9525" cap="flat" cmpd="sng" algn="ctr">
              <a:noFill/>
              <a:prstDash val="solid"/>
            </a:ln>
            <a:effectLst/>
          </p:spPr>
        </p:cxnSp>
        <p:sp>
          <p:nvSpPr>
            <p:cNvPr id="41" name="TextBox 65"/>
            <p:cNvSpPr txBox="1"/>
            <p:nvPr/>
          </p:nvSpPr>
          <p:spPr>
            <a:xfrm>
              <a:off x="609599" y="2734000"/>
              <a:ext cx="3978124" cy="738664"/>
            </a:xfrm>
            <a:prstGeom prst="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HADOOP</a:t>
              </a:r>
              <a:endParaRPr lang="en-US" dirty="0">
                <a:ea typeface="MS PGothic" panose="020B0600070205080204" pitchFamily="34" charset="-128"/>
              </a:endParaRPr>
            </a:p>
          </p:txBody>
        </p:sp>
      </p:grpSp>
      <p:pic>
        <p:nvPicPr>
          <p:cNvPr id="42" name="Picture 45"/>
          <p:cNvPicPr>
            <a:picLocks noChangeAspect="1"/>
          </p:cNvPicPr>
          <p:nvPr/>
        </p:nvPicPr>
        <p:blipFill>
          <a:blip r:embed="rId3"/>
          <a:stretch>
            <a:fillRect/>
          </a:stretch>
        </p:blipFill>
        <p:spPr>
          <a:xfrm>
            <a:off x="2679701" y="933450"/>
            <a:ext cx="1041400" cy="344192"/>
          </a:xfrm>
          <a:prstGeom prst="rect">
            <a:avLst/>
          </a:prstGeom>
        </p:spPr>
      </p:pic>
      <p:pic>
        <p:nvPicPr>
          <p:cNvPr id="43" name="Picture 49"/>
          <p:cNvPicPr>
            <a:picLocks noChangeAspect="1"/>
          </p:cNvPicPr>
          <p:nvPr/>
        </p:nvPicPr>
        <p:blipFill>
          <a:blip r:embed="rId4"/>
          <a:stretch>
            <a:fillRect/>
          </a:stretch>
        </p:blipFill>
        <p:spPr>
          <a:xfrm>
            <a:off x="3871532" y="953008"/>
            <a:ext cx="739648" cy="316992"/>
          </a:xfrm>
          <a:prstGeom prst="rect">
            <a:avLst/>
          </a:prstGeom>
        </p:spPr>
      </p:pic>
      <p:pic>
        <p:nvPicPr>
          <p:cNvPr id="44" name="Picture 53"/>
          <p:cNvPicPr>
            <a:picLocks noChangeAspect="1"/>
          </p:cNvPicPr>
          <p:nvPr/>
        </p:nvPicPr>
        <p:blipFill>
          <a:blip r:embed="rId5"/>
          <a:stretch>
            <a:fillRect/>
          </a:stretch>
        </p:blipFill>
        <p:spPr>
          <a:xfrm>
            <a:off x="2416629" y="1471568"/>
            <a:ext cx="504372" cy="378279"/>
          </a:xfrm>
          <a:prstGeom prst="rect">
            <a:avLst/>
          </a:prstGeom>
        </p:spPr>
      </p:pic>
      <p:pic>
        <p:nvPicPr>
          <p:cNvPr id="45" name="Picture 56"/>
          <p:cNvPicPr>
            <a:picLocks noChangeAspect="1"/>
          </p:cNvPicPr>
          <p:nvPr/>
        </p:nvPicPr>
        <p:blipFill>
          <a:blip r:embed="rId6"/>
          <a:stretch>
            <a:fillRect/>
          </a:stretch>
        </p:blipFill>
        <p:spPr>
          <a:xfrm>
            <a:off x="3522737" y="1443215"/>
            <a:ext cx="575071" cy="385585"/>
          </a:xfrm>
          <a:prstGeom prst="rect">
            <a:avLst/>
          </a:prstGeom>
        </p:spPr>
      </p:pic>
      <p:pic>
        <p:nvPicPr>
          <p:cNvPr id="46" name="Picture 66"/>
          <p:cNvPicPr>
            <a:picLocks noChangeAspect="1"/>
          </p:cNvPicPr>
          <p:nvPr/>
        </p:nvPicPr>
        <p:blipFill>
          <a:blip r:embed="rId7"/>
          <a:stretch>
            <a:fillRect/>
          </a:stretch>
        </p:blipFill>
        <p:spPr>
          <a:xfrm>
            <a:off x="3455205" y="2037704"/>
            <a:ext cx="862795" cy="337909"/>
          </a:xfrm>
          <a:prstGeom prst="rect">
            <a:avLst/>
          </a:prstGeom>
        </p:spPr>
      </p:pic>
      <p:pic>
        <p:nvPicPr>
          <p:cNvPr id="47" name="Picture 67"/>
          <p:cNvPicPr>
            <a:picLocks noChangeAspect="1"/>
          </p:cNvPicPr>
          <p:nvPr/>
        </p:nvPicPr>
        <p:blipFill>
          <a:blip r:embed="rId8"/>
          <a:stretch>
            <a:fillRect/>
          </a:stretch>
        </p:blipFill>
        <p:spPr>
          <a:xfrm>
            <a:off x="2944127" y="2539587"/>
            <a:ext cx="217126" cy="406813"/>
          </a:xfrm>
          <a:prstGeom prst="rect">
            <a:avLst/>
          </a:prstGeom>
        </p:spPr>
      </p:pic>
      <p:pic>
        <p:nvPicPr>
          <p:cNvPr id="48" name="Picture 68"/>
          <p:cNvPicPr>
            <a:picLocks noChangeAspect="1"/>
          </p:cNvPicPr>
          <p:nvPr/>
        </p:nvPicPr>
        <p:blipFill>
          <a:blip r:embed="rId9"/>
          <a:stretch>
            <a:fillRect/>
          </a:stretch>
        </p:blipFill>
        <p:spPr>
          <a:xfrm>
            <a:off x="3334057" y="2555957"/>
            <a:ext cx="577544" cy="423533"/>
          </a:xfrm>
          <a:prstGeom prst="rect">
            <a:avLst/>
          </a:prstGeom>
        </p:spPr>
      </p:pic>
      <p:pic>
        <p:nvPicPr>
          <p:cNvPr id="50" name="Picture 70"/>
          <p:cNvPicPr>
            <a:picLocks noChangeAspect="1"/>
          </p:cNvPicPr>
          <p:nvPr/>
        </p:nvPicPr>
        <p:blipFill>
          <a:blip r:embed="rId10"/>
          <a:stretch>
            <a:fillRect/>
          </a:stretch>
        </p:blipFill>
        <p:spPr>
          <a:xfrm>
            <a:off x="2063750" y="2578100"/>
            <a:ext cx="819150" cy="289317"/>
          </a:xfrm>
          <a:prstGeom prst="rect">
            <a:avLst/>
          </a:prstGeom>
        </p:spPr>
      </p:pic>
      <p:pic>
        <p:nvPicPr>
          <p:cNvPr id="51" name="Picture 71"/>
          <p:cNvPicPr>
            <a:picLocks noChangeAspect="1"/>
          </p:cNvPicPr>
          <p:nvPr/>
        </p:nvPicPr>
        <p:blipFill>
          <a:blip r:embed="rId11"/>
          <a:stretch>
            <a:fillRect/>
          </a:stretch>
        </p:blipFill>
        <p:spPr>
          <a:xfrm>
            <a:off x="2262595" y="3106456"/>
            <a:ext cx="464545" cy="360643"/>
          </a:xfrm>
          <a:prstGeom prst="rect">
            <a:avLst/>
          </a:prstGeom>
        </p:spPr>
      </p:pic>
      <p:pic>
        <p:nvPicPr>
          <p:cNvPr id="52" name="Picture 72"/>
          <p:cNvPicPr>
            <a:picLocks noChangeAspect="1"/>
          </p:cNvPicPr>
          <p:nvPr/>
        </p:nvPicPr>
        <p:blipFill>
          <a:blip r:embed="rId12"/>
          <a:stretch>
            <a:fillRect/>
          </a:stretch>
        </p:blipFill>
        <p:spPr>
          <a:xfrm>
            <a:off x="2143938" y="3676649"/>
            <a:ext cx="1098550" cy="344643"/>
          </a:xfrm>
          <a:prstGeom prst="rect">
            <a:avLst/>
          </a:prstGeom>
        </p:spPr>
      </p:pic>
      <p:pic>
        <p:nvPicPr>
          <p:cNvPr id="53" name="Picture 73"/>
          <p:cNvPicPr>
            <a:picLocks noChangeAspect="1"/>
          </p:cNvPicPr>
          <p:nvPr/>
        </p:nvPicPr>
        <p:blipFill>
          <a:blip r:embed="rId13"/>
          <a:stretch>
            <a:fillRect/>
          </a:stretch>
        </p:blipFill>
        <p:spPr>
          <a:xfrm>
            <a:off x="4009533" y="3625487"/>
            <a:ext cx="248301" cy="387350"/>
          </a:xfrm>
          <a:prstGeom prst="rect">
            <a:avLst/>
          </a:prstGeom>
        </p:spPr>
      </p:pic>
      <p:pic>
        <p:nvPicPr>
          <p:cNvPr id="54" name="Picture 74"/>
          <p:cNvPicPr>
            <a:picLocks noChangeAspect="1"/>
          </p:cNvPicPr>
          <p:nvPr/>
        </p:nvPicPr>
        <p:blipFill>
          <a:blip r:embed="rId14"/>
          <a:stretch>
            <a:fillRect/>
          </a:stretch>
        </p:blipFill>
        <p:spPr>
          <a:xfrm>
            <a:off x="3008541" y="4190678"/>
            <a:ext cx="1080859" cy="281802"/>
          </a:xfrm>
          <a:prstGeom prst="rect">
            <a:avLst/>
          </a:prstGeom>
        </p:spPr>
      </p:pic>
      <p:sp>
        <p:nvSpPr>
          <p:cNvPr id="55" name="Rounded Rectangle 29"/>
          <p:cNvSpPr/>
          <p:nvPr/>
        </p:nvSpPr>
        <p:spPr>
          <a:xfrm rot="17580190">
            <a:off x="3908181" y="2565598"/>
            <a:ext cx="1364883" cy="432000"/>
          </a:xfrm>
          <a:prstGeom prst="round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56" name="Rounded Rectangle 44"/>
          <p:cNvSpPr/>
          <p:nvPr/>
        </p:nvSpPr>
        <p:spPr>
          <a:xfrm rot="17580190">
            <a:off x="3942926" y="2844174"/>
            <a:ext cx="1983011" cy="432000"/>
          </a:xfrm>
          <a:prstGeom prst="round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pic>
        <p:nvPicPr>
          <p:cNvPr id="57" name="Picture 2"/>
          <p:cNvPicPr>
            <a:picLocks noChangeAspect="1"/>
          </p:cNvPicPr>
          <p:nvPr/>
        </p:nvPicPr>
        <p:blipFill>
          <a:blip r:embed="rId15"/>
          <a:stretch>
            <a:fillRect/>
          </a:stretch>
        </p:blipFill>
        <p:spPr>
          <a:xfrm>
            <a:off x="3363139" y="3619500"/>
            <a:ext cx="447987" cy="390797"/>
          </a:xfrm>
          <a:prstGeom prst="rect">
            <a:avLst/>
          </a:prstGeom>
        </p:spPr>
      </p:pic>
      <p:pic>
        <p:nvPicPr>
          <p:cNvPr id="58" name="Picture 10"/>
          <p:cNvPicPr>
            <a:picLocks noChangeAspect="1"/>
          </p:cNvPicPr>
          <p:nvPr/>
        </p:nvPicPr>
        <p:blipFill>
          <a:blip r:embed="rId16"/>
          <a:stretch>
            <a:fillRect/>
          </a:stretch>
        </p:blipFill>
        <p:spPr>
          <a:xfrm>
            <a:off x="3111500" y="3098801"/>
            <a:ext cx="723900" cy="384396"/>
          </a:xfrm>
          <a:prstGeom prst="rect">
            <a:avLst/>
          </a:prstGeom>
        </p:spPr>
      </p:pic>
      <p:pic>
        <p:nvPicPr>
          <p:cNvPr id="59" name="Picture 16"/>
          <p:cNvPicPr>
            <a:picLocks noChangeAspect="1"/>
          </p:cNvPicPr>
          <p:nvPr/>
        </p:nvPicPr>
        <p:blipFill>
          <a:blip r:embed="rId17"/>
          <a:stretch>
            <a:fillRect/>
          </a:stretch>
        </p:blipFill>
        <p:spPr>
          <a:xfrm>
            <a:off x="2165531" y="4071076"/>
            <a:ext cx="566239" cy="566239"/>
          </a:xfrm>
          <a:prstGeom prst="rect">
            <a:avLst/>
          </a:prstGeom>
        </p:spPr>
      </p:pic>
      <p:pic>
        <p:nvPicPr>
          <p:cNvPr id="49" name="Picture 69"/>
          <p:cNvPicPr>
            <a:picLocks noChangeAspect="1"/>
          </p:cNvPicPr>
          <p:nvPr/>
        </p:nvPicPr>
        <p:blipFill>
          <a:blip r:embed="rId18"/>
          <a:stretch>
            <a:fillRect/>
          </a:stretch>
        </p:blipFill>
        <p:spPr>
          <a:xfrm>
            <a:off x="4140200" y="2559050"/>
            <a:ext cx="749300" cy="3711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500"/>
                                        <p:tgtEl>
                                          <p:spTgt spid="5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2500"/>
                            </p:stCondLst>
                            <p:childTnLst>
                              <p:par>
                                <p:cTn id="40" presetID="2" presetClass="entr" presetSubtype="8"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200" fill="hold"/>
                                        <p:tgtEl>
                                          <p:spTgt spid="4"/>
                                        </p:tgtEl>
                                        <p:attrNameLst>
                                          <p:attrName>ppt_x</p:attrName>
                                        </p:attrNameLst>
                                      </p:cBhvr>
                                      <p:tavLst>
                                        <p:tav tm="0">
                                          <p:val>
                                            <p:strVal val="0-#ppt_w/2"/>
                                          </p:val>
                                        </p:tav>
                                        <p:tav tm="100000">
                                          <p:val>
                                            <p:strVal val="#ppt_x"/>
                                          </p:val>
                                        </p:tav>
                                      </p:tavLst>
                                    </p:anim>
                                    <p:anim calcmode="lin" valueType="num">
                                      <p:cBhvr additive="base">
                                        <p:cTn id="43" dur="2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6" grpId="0" animBg="1"/>
      <p:bldP spid="29" grpId="0" animBg="1"/>
      <p:bldP spid="34" grpId="0" animBg="1"/>
      <p:bldP spid="35" grpId="0" animBg="1"/>
      <p:bldP spid="36" grpId="0" animBg="1"/>
      <p:bldP spid="37" grpId="0" animBg="1"/>
      <p:bldP spid="5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Foco no caso de uso</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6386" name="Picture 2"/>
          <p:cNvPicPr>
            <a:picLocks noChangeAspect="1" noChangeArrowheads="1"/>
          </p:cNvPicPr>
          <p:nvPr/>
        </p:nvPicPr>
        <p:blipFill>
          <a:blip r:embed="rId2"/>
          <a:srcRect/>
          <a:stretch>
            <a:fillRect/>
          </a:stretch>
        </p:blipFill>
        <p:spPr bwMode="auto">
          <a:xfrm>
            <a:off x="314325" y="1338263"/>
            <a:ext cx="8515350" cy="2466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Hadoop</a:t>
            </a:r>
            <a:r>
              <a:rPr lang="pt-BR" dirty="0" smtClean="0"/>
              <a:t> para engenharia de dados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7410" name="Picture 2"/>
          <p:cNvPicPr>
            <a:picLocks noChangeAspect="1" noChangeArrowheads="1"/>
          </p:cNvPicPr>
          <p:nvPr/>
        </p:nvPicPr>
        <p:blipFill>
          <a:blip r:embed="rId2"/>
          <a:srcRect/>
          <a:stretch>
            <a:fillRect/>
          </a:stretch>
        </p:blipFill>
        <p:spPr bwMode="auto">
          <a:xfrm>
            <a:off x="315888" y="1338263"/>
            <a:ext cx="6457950" cy="2466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Hadoop</a:t>
            </a:r>
            <a:r>
              <a:rPr lang="pt-BR" dirty="0" smtClean="0"/>
              <a:t> para pesquisas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8434" name="Picture 2"/>
          <p:cNvPicPr>
            <a:picLocks noChangeAspect="1" noChangeArrowheads="1"/>
          </p:cNvPicPr>
          <p:nvPr/>
        </p:nvPicPr>
        <p:blipFill>
          <a:blip r:embed="rId2"/>
          <a:srcRect/>
          <a:stretch>
            <a:fillRect/>
          </a:stretch>
        </p:blipFill>
        <p:spPr bwMode="auto">
          <a:xfrm>
            <a:off x="320421" y="1338263"/>
            <a:ext cx="5772150" cy="2466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Hadoop</a:t>
            </a:r>
            <a:r>
              <a:rPr lang="pt-BR" dirty="0" smtClean="0"/>
              <a:t> para aplicações operacionais</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19458" name="Picture 2"/>
          <p:cNvPicPr>
            <a:picLocks noChangeAspect="1" noChangeArrowheads="1"/>
          </p:cNvPicPr>
          <p:nvPr/>
        </p:nvPicPr>
        <p:blipFill>
          <a:blip r:embed="rId2"/>
          <a:srcRect/>
          <a:stretch>
            <a:fillRect/>
          </a:stretch>
        </p:blipFill>
        <p:spPr bwMode="auto">
          <a:xfrm>
            <a:off x="314325" y="1343216"/>
            <a:ext cx="3028950" cy="3286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Hadoop</a:t>
            </a:r>
            <a:r>
              <a:rPr lang="pt-BR" dirty="0" smtClean="0"/>
              <a:t> para processamento de </a:t>
            </a:r>
            <a:r>
              <a:rPr lang="pt-BR" dirty="0" err="1" smtClean="0"/>
              <a:t>Stream</a:t>
            </a:r>
            <a:r>
              <a:rPr lang="pt-BR" dirty="0" smtClean="0"/>
              <a:t> </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pic>
        <p:nvPicPr>
          <p:cNvPr id="20482" name="Picture 2"/>
          <p:cNvPicPr>
            <a:picLocks noChangeAspect="1" noChangeArrowheads="1"/>
          </p:cNvPicPr>
          <p:nvPr/>
        </p:nvPicPr>
        <p:blipFill>
          <a:blip r:embed="rId2"/>
          <a:srcRect/>
          <a:stretch>
            <a:fillRect/>
          </a:stretch>
        </p:blipFill>
        <p:spPr bwMode="auto">
          <a:xfrm>
            <a:off x="311468" y="1338263"/>
            <a:ext cx="6448425" cy="2466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0" dirty="0" smtClean="0"/>
              <a:t>Quimera</a:t>
            </a:r>
            <a:endParaRPr lang="pt-BR" dirty="0"/>
          </a:p>
        </p:txBody>
      </p:sp>
      <p:sp>
        <p:nvSpPr>
          <p:cNvPr id="3" name="Espaço Reservado para Texto 2"/>
          <p:cNvSpPr>
            <a:spLocks noGrp="1"/>
          </p:cNvSpPr>
          <p:nvPr>
            <p:ph type="body" sz="quarter" idx="13"/>
          </p:nvPr>
        </p:nvSpPr>
        <p:spPr/>
        <p:txBody>
          <a:bodyPr/>
          <a:lstStyle/>
          <a:p>
            <a:r>
              <a:rPr lang="pt-BR" dirty="0"/>
              <a:t>Como escolher</a:t>
            </a:r>
          </a:p>
        </p:txBody>
      </p:sp>
      <p:grpSp>
        <p:nvGrpSpPr>
          <p:cNvPr id="4" name="Group 59"/>
          <p:cNvGrpSpPr/>
          <p:nvPr/>
        </p:nvGrpSpPr>
        <p:grpSpPr>
          <a:xfrm>
            <a:off x="5707612" y="2301413"/>
            <a:ext cx="3215725" cy="432000"/>
            <a:chOff x="609600" y="2620732"/>
            <a:chExt cx="7848600" cy="990600"/>
          </a:xfrm>
        </p:grpSpPr>
        <p:sp>
          <p:nvSpPr>
            <p:cNvPr id="5" name="Rounded Rectangle 60"/>
            <p:cNvSpPr/>
            <p:nvPr/>
          </p:nvSpPr>
          <p:spPr>
            <a:xfrm>
              <a:off x="609600" y="2620732"/>
              <a:ext cx="7848600" cy="990600"/>
            </a:xfrm>
            <a:prstGeom prst="roundRect">
              <a:avLst/>
            </a:prstGeom>
            <a:solidFill>
              <a:schemeClr val="bg1">
                <a:lumMod val="65000"/>
              </a:scheme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6" name="Straight Connector 61"/>
            <p:cNvCxnSpPr/>
            <p:nvPr/>
          </p:nvCxnSpPr>
          <p:spPr>
            <a:xfrm>
              <a:off x="2514600" y="2696932"/>
              <a:ext cx="0" cy="838200"/>
            </a:xfrm>
            <a:prstGeom prst="line">
              <a:avLst/>
            </a:prstGeom>
            <a:solidFill>
              <a:srgbClr val="008000"/>
            </a:solidFill>
            <a:ln w="9525" cap="flat" cmpd="sng" algn="ctr">
              <a:noFill/>
              <a:prstDash val="solid"/>
            </a:ln>
            <a:effectLst/>
          </p:spPr>
        </p:cxnSp>
        <p:sp>
          <p:nvSpPr>
            <p:cNvPr id="7" name="TextBox 66"/>
            <p:cNvSpPr txBox="1"/>
            <p:nvPr/>
          </p:nvSpPr>
          <p:spPr>
            <a:xfrm>
              <a:off x="1776982" y="2734000"/>
              <a:ext cx="6501621" cy="738664"/>
            </a:xfrm>
            <a:prstGeom prst="rect">
              <a:avLst/>
            </a:prstGeom>
            <a:no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r"/>
              <a:r>
                <a:rPr lang="en-US" dirty="0" smtClean="0"/>
                <a:t>DATA SCIENCE</a:t>
              </a:r>
              <a:endParaRPr lang="en-US" dirty="0">
                <a:ea typeface="MS PGothic" panose="020B0600070205080204" pitchFamily="34" charset="-128"/>
              </a:endParaRPr>
            </a:p>
          </p:txBody>
        </p:sp>
      </p:grpSp>
      <p:sp>
        <p:nvSpPr>
          <p:cNvPr id="8" name="Rounded Rectangle 110"/>
          <p:cNvSpPr/>
          <p:nvPr/>
        </p:nvSpPr>
        <p:spPr>
          <a:xfrm rot="4297062">
            <a:off x="5259468" y="2361532"/>
            <a:ext cx="1473809" cy="432000"/>
          </a:xfrm>
          <a:prstGeom prst="roundRect">
            <a:avLst/>
          </a:prstGeom>
          <a:solidFill>
            <a:srgbClr val="92D05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9" name="Rounded Rectangle 103"/>
          <p:cNvSpPr/>
          <p:nvPr/>
        </p:nvSpPr>
        <p:spPr>
          <a:xfrm rot="4297062">
            <a:off x="4967369" y="2831433"/>
            <a:ext cx="1473809" cy="432000"/>
          </a:xfrm>
          <a:prstGeom prst="roundRect">
            <a:avLst/>
          </a:prstGeom>
          <a:solidFill>
            <a:srgbClr val="B7350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10" name="Rounded Rectangle 55"/>
          <p:cNvSpPr/>
          <p:nvPr/>
        </p:nvSpPr>
        <p:spPr>
          <a:xfrm rot="4297062">
            <a:off x="3388760" y="2374481"/>
            <a:ext cx="1126378" cy="432000"/>
          </a:xfrm>
          <a:prstGeom prst="round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11" name="Rounded Rectangle 51"/>
          <p:cNvSpPr/>
          <p:nvPr/>
        </p:nvSpPr>
        <p:spPr>
          <a:xfrm rot="4297062">
            <a:off x="3532268" y="1967833"/>
            <a:ext cx="1473809" cy="432000"/>
          </a:xfrm>
          <a:prstGeom prst="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12" name="Group 11"/>
          <p:cNvGrpSpPr/>
          <p:nvPr/>
        </p:nvGrpSpPr>
        <p:grpSpPr>
          <a:xfrm>
            <a:off x="165100" y="1977433"/>
            <a:ext cx="3835400" cy="432000"/>
            <a:chOff x="557621" y="2620732"/>
            <a:chExt cx="7848601" cy="990600"/>
          </a:xfrm>
        </p:grpSpPr>
        <p:sp>
          <p:nvSpPr>
            <p:cNvPr id="13" name="Rounded Rectangle 12"/>
            <p:cNvSpPr/>
            <p:nvPr/>
          </p:nvSpPr>
          <p:spPr>
            <a:xfrm>
              <a:off x="557621" y="2620732"/>
              <a:ext cx="7848601" cy="990600"/>
            </a:xfrm>
            <a:prstGeom prst="round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4" name="Straight Connector 13"/>
            <p:cNvCxnSpPr/>
            <p:nvPr/>
          </p:nvCxnSpPr>
          <p:spPr>
            <a:xfrm>
              <a:off x="2514600" y="2696932"/>
              <a:ext cx="0" cy="838200"/>
            </a:xfrm>
            <a:prstGeom prst="line">
              <a:avLst/>
            </a:prstGeom>
            <a:solidFill>
              <a:srgbClr val="008000"/>
            </a:solidFill>
            <a:ln w="9525" cap="flat" cmpd="sng" algn="ctr">
              <a:noFill/>
              <a:prstDash val="solid"/>
            </a:ln>
            <a:effectLst/>
          </p:spPr>
        </p:cxnSp>
        <p:sp>
          <p:nvSpPr>
            <p:cNvPr id="15" name="TextBox 14"/>
            <p:cNvSpPr txBox="1"/>
            <p:nvPr/>
          </p:nvSpPr>
          <p:spPr>
            <a:xfrm>
              <a:off x="609599" y="2734000"/>
              <a:ext cx="7539148" cy="738664"/>
            </a:xfrm>
            <a:prstGeom prst="rect">
              <a:avLst/>
            </a:prstGeom>
            <a:solidFill>
              <a:srgbClr val="008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RELATIONAL OPERATIONAL DATABASE</a:t>
              </a:r>
              <a:endParaRPr lang="en-US" dirty="0">
                <a:ea typeface="MS PGothic" panose="020B0600070205080204" pitchFamily="34" charset="-128"/>
              </a:endParaRPr>
            </a:p>
          </p:txBody>
        </p:sp>
      </p:grpSp>
      <p:grpSp>
        <p:nvGrpSpPr>
          <p:cNvPr id="16" name="Group 6"/>
          <p:cNvGrpSpPr/>
          <p:nvPr/>
        </p:nvGrpSpPr>
        <p:grpSpPr>
          <a:xfrm>
            <a:off x="190499" y="1438091"/>
            <a:ext cx="4038601" cy="432000"/>
            <a:chOff x="609600" y="847949"/>
            <a:chExt cx="7306259" cy="742950"/>
          </a:xfrm>
        </p:grpSpPr>
        <p:sp>
          <p:nvSpPr>
            <p:cNvPr id="17" name="Rounded Rectangle 7"/>
            <p:cNvSpPr/>
            <p:nvPr/>
          </p:nvSpPr>
          <p:spPr>
            <a:xfrm>
              <a:off x="609600" y="847949"/>
              <a:ext cx="7306259" cy="742950"/>
            </a:xfrm>
            <a:prstGeom prst="round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18" name="Straight Connector 8"/>
            <p:cNvCxnSpPr/>
            <p:nvPr/>
          </p:nvCxnSpPr>
          <p:spPr>
            <a:xfrm>
              <a:off x="2514600" y="905099"/>
              <a:ext cx="0" cy="628650"/>
            </a:xfrm>
            <a:prstGeom prst="line">
              <a:avLst/>
            </a:prstGeom>
            <a:solidFill>
              <a:schemeClr val="accent1"/>
            </a:solidFill>
            <a:ln w="9525" cap="flat" cmpd="sng" algn="ctr">
              <a:noFill/>
              <a:prstDash val="solid"/>
            </a:ln>
            <a:effectLst/>
          </p:spPr>
        </p:cxnSp>
        <p:sp>
          <p:nvSpPr>
            <p:cNvPr id="19" name="TextBox 9"/>
            <p:cNvSpPr txBox="1"/>
            <p:nvPr/>
          </p:nvSpPr>
          <p:spPr>
            <a:xfrm>
              <a:off x="609600" y="1047200"/>
              <a:ext cx="3548523" cy="323165"/>
            </a:xfrm>
            <a:prstGeom prst="rect">
              <a:avLst/>
            </a:prstGeom>
            <a:solidFill>
              <a:schemeClr val="accent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eaLnBrk="1" fontAlgn="auto" hangingPunct="1">
                <a:spcBef>
                  <a:spcPts val="0"/>
                </a:spcBef>
                <a:spcAft>
                  <a:spcPts val="0"/>
                </a:spcAft>
                <a:defRPr sz="1500" kern="0">
                  <a:solidFill>
                    <a:sysClr val="window" lastClr="FFFFFF"/>
                  </a:solidFill>
                  <a:latin typeface="Calibri"/>
                  <a:ea typeface="+mn-ea"/>
                </a:defRPr>
              </a:lvl1pPr>
            </a:lstStyle>
            <a:p>
              <a:pPr algn="l"/>
              <a:r>
                <a:rPr lang="en-US" dirty="0"/>
                <a:t>NOSQL DATABASE</a:t>
              </a:r>
            </a:p>
          </p:txBody>
        </p:sp>
      </p:grpSp>
      <p:sp>
        <p:nvSpPr>
          <p:cNvPr id="20" name="Rounded Rectangle 27"/>
          <p:cNvSpPr/>
          <p:nvPr/>
        </p:nvSpPr>
        <p:spPr>
          <a:xfrm rot="4297062">
            <a:off x="3724686" y="1574046"/>
            <a:ext cx="1727901" cy="432000"/>
          </a:xfrm>
          <a:prstGeom prst="round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21" name="Group 21"/>
          <p:cNvGrpSpPr/>
          <p:nvPr/>
        </p:nvGrpSpPr>
        <p:grpSpPr>
          <a:xfrm>
            <a:off x="190500" y="898752"/>
            <a:ext cx="4356100" cy="430433"/>
            <a:chOff x="609600" y="2620732"/>
            <a:chExt cx="7848600" cy="990598"/>
          </a:xfrm>
        </p:grpSpPr>
        <p:sp>
          <p:nvSpPr>
            <p:cNvPr id="22" name="Rounded Rectangle 23"/>
            <p:cNvSpPr/>
            <p:nvPr/>
          </p:nvSpPr>
          <p:spPr>
            <a:xfrm>
              <a:off x="609600" y="2620732"/>
              <a:ext cx="7848600" cy="990598"/>
            </a:xfrm>
            <a:prstGeom prst="round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23" name="Straight Connector 24"/>
            <p:cNvCxnSpPr/>
            <p:nvPr/>
          </p:nvCxnSpPr>
          <p:spPr>
            <a:xfrm>
              <a:off x="2514600" y="2696932"/>
              <a:ext cx="0" cy="838200"/>
            </a:xfrm>
            <a:prstGeom prst="line">
              <a:avLst/>
            </a:prstGeom>
            <a:solidFill>
              <a:srgbClr val="F79646">
                <a:lumMod val="75000"/>
              </a:srgbClr>
            </a:solidFill>
            <a:ln w="9525" cap="flat" cmpd="sng" algn="ctr">
              <a:noFill/>
              <a:prstDash val="solid"/>
            </a:ln>
            <a:effectLst/>
          </p:spPr>
        </p:cxnSp>
        <p:sp>
          <p:nvSpPr>
            <p:cNvPr id="24" name="TextBox 25"/>
            <p:cNvSpPr txBox="1"/>
            <p:nvPr/>
          </p:nvSpPr>
          <p:spPr>
            <a:xfrm>
              <a:off x="609600" y="2734000"/>
              <a:ext cx="4471249" cy="738664"/>
            </a:xfrm>
            <a:prstGeom prst="rect">
              <a:avLst/>
            </a:prstGeom>
            <a:solidFill>
              <a:srgbClr val="F79646">
                <a:lumMod val="75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eaLnBrk="1" fontAlgn="auto" hangingPunct="1">
                <a:spcBef>
                  <a:spcPts val="0"/>
                </a:spcBef>
                <a:spcAft>
                  <a:spcPts val="0"/>
                </a:spcAft>
                <a:defRPr sz="1500" kern="0">
                  <a:solidFill>
                    <a:sysClr val="window" lastClr="FFFFFF"/>
                  </a:solidFill>
                  <a:latin typeface="Calibri"/>
                  <a:ea typeface="+mn-ea"/>
                </a:defRPr>
              </a:lvl1pPr>
            </a:lstStyle>
            <a:p>
              <a:pPr algn="l"/>
              <a:r>
                <a:rPr lang="en-US" dirty="0"/>
                <a:t>DISTRIBUTED GRID/CACHE</a:t>
              </a:r>
            </a:p>
          </p:txBody>
        </p:sp>
      </p:grpSp>
      <p:sp>
        <p:nvSpPr>
          <p:cNvPr id="26" name="Rounded Rectangle 33"/>
          <p:cNvSpPr/>
          <p:nvPr/>
        </p:nvSpPr>
        <p:spPr>
          <a:xfrm>
            <a:off x="175176" y="2525251"/>
            <a:ext cx="4371425" cy="432000"/>
          </a:xfrm>
          <a:prstGeom prst="roundRect">
            <a:avLst/>
          </a:prstGeom>
          <a:solidFill>
            <a:srgbClr val="1EB4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kern="0">
              <a:solidFill>
                <a:sysClr val="window" lastClr="FFFFFF"/>
              </a:solidFill>
              <a:latin typeface="Calibri"/>
              <a:ea typeface="MS PGothic" panose="020B0600070205080204" pitchFamily="34" charset="-128"/>
            </a:endParaRPr>
          </a:p>
        </p:txBody>
      </p:sp>
      <p:cxnSp>
        <p:nvCxnSpPr>
          <p:cNvPr id="27" name="Straight Connector 34"/>
          <p:cNvCxnSpPr/>
          <p:nvPr/>
        </p:nvCxnSpPr>
        <p:spPr>
          <a:xfrm>
            <a:off x="1236201" y="2558482"/>
            <a:ext cx="0" cy="365538"/>
          </a:xfrm>
          <a:prstGeom prst="line">
            <a:avLst/>
          </a:prstGeom>
          <a:solidFill>
            <a:srgbClr val="008000"/>
          </a:solidFill>
          <a:ln w="9525" cap="flat" cmpd="sng" algn="ctr">
            <a:noFill/>
            <a:prstDash val="solid"/>
          </a:ln>
          <a:effectLst/>
        </p:spPr>
      </p:cxnSp>
      <p:sp>
        <p:nvSpPr>
          <p:cNvPr id="28" name="TextBox 35"/>
          <p:cNvSpPr txBox="1"/>
          <p:nvPr/>
        </p:nvSpPr>
        <p:spPr>
          <a:xfrm>
            <a:off x="175175" y="2574647"/>
            <a:ext cx="2215691" cy="322131"/>
          </a:xfrm>
          <a:prstGeom prst="rect">
            <a:avLst/>
          </a:prstGeom>
          <a:solidFill>
            <a:srgbClr val="1EB4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ANALYTIC DATABASE</a:t>
            </a:r>
            <a:endParaRPr lang="en-US" dirty="0">
              <a:ea typeface="MS PGothic" panose="020B0600070205080204" pitchFamily="34" charset="-128"/>
            </a:endParaRPr>
          </a:p>
        </p:txBody>
      </p:sp>
      <p:grpSp>
        <p:nvGrpSpPr>
          <p:cNvPr id="29" name="Group 40"/>
          <p:cNvGrpSpPr/>
          <p:nvPr/>
        </p:nvGrpSpPr>
        <p:grpSpPr>
          <a:xfrm>
            <a:off x="158623" y="3608912"/>
            <a:ext cx="3905377" cy="432000"/>
            <a:chOff x="609599" y="2620732"/>
            <a:chExt cx="7848601" cy="990600"/>
          </a:xfrm>
        </p:grpSpPr>
        <p:sp>
          <p:nvSpPr>
            <p:cNvPr id="30" name="Rounded Rectangle 41"/>
            <p:cNvSpPr/>
            <p:nvPr/>
          </p:nvSpPr>
          <p:spPr>
            <a:xfrm>
              <a:off x="609600" y="2620732"/>
              <a:ext cx="7848600" cy="990600"/>
            </a:xfrm>
            <a:prstGeom prst="round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31" name="Straight Connector 42"/>
            <p:cNvCxnSpPr/>
            <p:nvPr/>
          </p:nvCxnSpPr>
          <p:spPr>
            <a:xfrm>
              <a:off x="2514600" y="2696932"/>
              <a:ext cx="0" cy="838200"/>
            </a:xfrm>
            <a:prstGeom prst="line">
              <a:avLst/>
            </a:prstGeom>
            <a:solidFill>
              <a:srgbClr val="008000"/>
            </a:solidFill>
            <a:ln w="9525" cap="flat" cmpd="sng" algn="ctr">
              <a:noFill/>
              <a:prstDash val="solid"/>
            </a:ln>
            <a:effectLst/>
          </p:spPr>
        </p:cxnSp>
        <p:sp>
          <p:nvSpPr>
            <p:cNvPr id="32" name="TextBox 43"/>
            <p:cNvSpPr txBox="1"/>
            <p:nvPr/>
          </p:nvSpPr>
          <p:spPr>
            <a:xfrm>
              <a:off x="609599" y="2734000"/>
              <a:ext cx="3978124" cy="738664"/>
            </a:xfrm>
            <a:prstGeom prst="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STREAM PROCESSING</a:t>
              </a:r>
              <a:endParaRPr lang="en-US" dirty="0">
                <a:ea typeface="MS PGothic" panose="020B0600070205080204" pitchFamily="34" charset="-128"/>
              </a:endParaRPr>
            </a:p>
          </p:txBody>
        </p:sp>
      </p:grpSp>
      <p:sp>
        <p:nvSpPr>
          <p:cNvPr id="33" name="Rounded Rectangle 46"/>
          <p:cNvSpPr/>
          <p:nvPr/>
        </p:nvSpPr>
        <p:spPr>
          <a:xfrm rot="17580190">
            <a:off x="3309582" y="3113564"/>
            <a:ext cx="2556345" cy="432000"/>
          </a:xfrm>
          <a:prstGeom prst="round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34" name="Group 47"/>
          <p:cNvGrpSpPr/>
          <p:nvPr/>
        </p:nvGrpSpPr>
        <p:grpSpPr>
          <a:xfrm>
            <a:off x="171321" y="4142312"/>
            <a:ext cx="4133980" cy="432000"/>
            <a:chOff x="609599" y="2620732"/>
            <a:chExt cx="7848601" cy="990600"/>
          </a:xfrm>
        </p:grpSpPr>
        <p:sp>
          <p:nvSpPr>
            <p:cNvPr id="35" name="Rounded Rectangle 48"/>
            <p:cNvSpPr/>
            <p:nvPr/>
          </p:nvSpPr>
          <p:spPr>
            <a:xfrm>
              <a:off x="609600" y="2620732"/>
              <a:ext cx="7848600" cy="990600"/>
            </a:xfrm>
            <a:prstGeom prst="round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36" name="Straight Connector 52"/>
            <p:cNvCxnSpPr/>
            <p:nvPr/>
          </p:nvCxnSpPr>
          <p:spPr>
            <a:xfrm>
              <a:off x="2514600" y="2696932"/>
              <a:ext cx="0" cy="838200"/>
            </a:xfrm>
            <a:prstGeom prst="line">
              <a:avLst/>
            </a:prstGeom>
            <a:solidFill>
              <a:srgbClr val="008000"/>
            </a:solidFill>
            <a:ln w="9525" cap="flat" cmpd="sng" algn="ctr">
              <a:noFill/>
              <a:prstDash val="solid"/>
            </a:ln>
            <a:effectLst/>
          </p:spPr>
        </p:cxnSp>
        <p:sp>
          <p:nvSpPr>
            <p:cNvPr id="37" name="TextBox 54"/>
            <p:cNvSpPr txBox="1"/>
            <p:nvPr/>
          </p:nvSpPr>
          <p:spPr>
            <a:xfrm>
              <a:off x="609599" y="2734000"/>
              <a:ext cx="3978124" cy="738664"/>
            </a:xfrm>
            <a:prstGeom prst="rect">
              <a:avLst/>
            </a:prstGeom>
            <a:solidFill>
              <a:srgbClr val="66006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CONTAINERIZATION</a:t>
              </a:r>
              <a:endParaRPr lang="en-US" dirty="0">
                <a:ea typeface="MS PGothic" panose="020B0600070205080204" pitchFamily="34" charset="-128"/>
              </a:endParaRPr>
            </a:p>
          </p:txBody>
        </p:sp>
      </p:grpSp>
      <p:grpSp>
        <p:nvGrpSpPr>
          <p:cNvPr id="38" name="Group 62"/>
          <p:cNvGrpSpPr/>
          <p:nvPr/>
        </p:nvGrpSpPr>
        <p:grpSpPr>
          <a:xfrm>
            <a:off x="159853" y="3073072"/>
            <a:ext cx="3688247" cy="432000"/>
            <a:chOff x="609599" y="2620732"/>
            <a:chExt cx="7848601" cy="990600"/>
          </a:xfrm>
        </p:grpSpPr>
        <p:sp>
          <p:nvSpPr>
            <p:cNvPr id="39" name="Rounded Rectangle 63"/>
            <p:cNvSpPr/>
            <p:nvPr/>
          </p:nvSpPr>
          <p:spPr>
            <a:xfrm>
              <a:off x="609600" y="2620732"/>
              <a:ext cx="7848600" cy="990600"/>
            </a:xfrm>
            <a:prstGeom prst="round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40" name="Straight Connector 64"/>
            <p:cNvCxnSpPr/>
            <p:nvPr/>
          </p:nvCxnSpPr>
          <p:spPr>
            <a:xfrm>
              <a:off x="2514600" y="2696932"/>
              <a:ext cx="0" cy="838200"/>
            </a:xfrm>
            <a:prstGeom prst="line">
              <a:avLst/>
            </a:prstGeom>
            <a:solidFill>
              <a:srgbClr val="008000"/>
            </a:solidFill>
            <a:ln w="9525" cap="flat" cmpd="sng" algn="ctr">
              <a:noFill/>
              <a:prstDash val="solid"/>
            </a:ln>
            <a:effectLst/>
          </p:spPr>
        </p:cxnSp>
        <p:sp>
          <p:nvSpPr>
            <p:cNvPr id="41" name="TextBox 65"/>
            <p:cNvSpPr txBox="1"/>
            <p:nvPr/>
          </p:nvSpPr>
          <p:spPr>
            <a:xfrm>
              <a:off x="609599" y="2734000"/>
              <a:ext cx="3978124" cy="738664"/>
            </a:xfrm>
            <a:prstGeom prst="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l"/>
              <a:r>
                <a:rPr lang="en-US" dirty="0" smtClean="0">
                  <a:ea typeface="MS PGothic" panose="020B0600070205080204" pitchFamily="34" charset="-128"/>
                </a:rPr>
                <a:t>HADOOP</a:t>
              </a:r>
              <a:endParaRPr lang="en-US" dirty="0">
                <a:ea typeface="MS PGothic" panose="020B0600070205080204" pitchFamily="34" charset="-128"/>
              </a:endParaRPr>
            </a:p>
          </p:txBody>
        </p:sp>
      </p:grpSp>
      <p:sp>
        <p:nvSpPr>
          <p:cNvPr id="42" name="Rounded Rectangle 29"/>
          <p:cNvSpPr/>
          <p:nvPr/>
        </p:nvSpPr>
        <p:spPr>
          <a:xfrm rot="17580190">
            <a:off x="3222381" y="2565598"/>
            <a:ext cx="1364883" cy="432000"/>
          </a:xfrm>
          <a:prstGeom prst="roundRect">
            <a:avLst/>
          </a:prstGeom>
          <a:solidFill>
            <a:srgbClr val="FF000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43" name="Rounded Rectangle 44"/>
          <p:cNvSpPr/>
          <p:nvPr/>
        </p:nvSpPr>
        <p:spPr>
          <a:xfrm rot="17580190">
            <a:off x="3244426" y="2844174"/>
            <a:ext cx="1983011" cy="432000"/>
          </a:xfrm>
          <a:prstGeom prst="roundRect">
            <a:avLst/>
          </a:prstGeom>
          <a:solidFill>
            <a:srgbClr val="0000FF"/>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grpSp>
        <p:nvGrpSpPr>
          <p:cNvPr id="44" name="Group 75"/>
          <p:cNvGrpSpPr/>
          <p:nvPr/>
        </p:nvGrpSpPr>
        <p:grpSpPr>
          <a:xfrm>
            <a:off x="5712375" y="1191751"/>
            <a:ext cx="3215725" cy="432000"/>
            <a:chOff x="609600" y="2620732"/>
            <a:chExt cx="7848600" cy="990600"/>
          </a:xfrm>
        </p:grpSpPr>
        <p:sp>
          <p:nvSpPr>
            <p:cNvPr id="45" name="Rounded Rectangle 76"/>
            <p:cNvSpPr/>
            <p:nvPr/>
          </p:nvSpPr>
          <p:spPr>
            <a:xfrm>
              <a:off x="609600" y="2620732"/>
              <a:ext cx="7848600" cy="990600"/>
            </a:xfrm>
            <a:prstGeom prst="roundRect">
              <a:avLst/>
            </a:prstGeom>
            <a:solidFill>
              <a:schemeClr val="accent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46" name="Straight Connector 77"/>
            <p:cNvCxnSpPr/>
            <p:nvPr/>
          </p:nvCxnSpPr>
          <p:spPr>
            <a:xfrm>
              <a:off x="2514600" y="2696932"/>
              <a:ext cx="0" cy="838200"/>
            </a:xfrm>
            <a:prstGeom prst="line">
              <a:avLst/>
            </a:prstGeom>
            <a:solidFill>
              <a:srgbClr val="008000"/>
            </a:solidFill>
            <a:ln w="9525" cap="flat" cmpd="sng" algn="ctr">
              <a:noFill/>
              <a:prstDash val="solid"/>
            </a:ln>
            <a:effectLst/>
          </p:spPr>
        </p:cxnSp>
        <p:sp>
          <p:nvSpPr>
            <p:cNvPr id="47" name="TextBox 78"/>
            <p:cNvSpPr txBox="1"/>
            <p:nvPr/>
          </p:nvSpPr>
          <p:spPr>
            <a:xfrm>
              <a:off x="1776982" y="2734000"/>
              <a:ext cx="6501621" cy="738664"/>
            </a:xfrm>
            <a:prstGeom prst="rect">
              <a:avLst/>
            </a:prstGeom>
            <a:no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r"/>
              <a:r>
                <a:rPr lang="en-US" dirty="0" smtClean="0">
                  <a:ea typeface="MS PGothic" panose="020B0600070205080204" pitchFamily="34" charset="-128"/>
                </a:rPr>
                <a:t>ANALYTIC</a:t>
              </a:r>
              <a:endParaRPr lang="en-US" dirty="0">
                <a:ea typeface="MS PGothic" panose="020B0600070205080204" pitchFamily="34" charset="-128"/>
              </a:endParaRPr>
            </a:p>
          </p:txBody>
        </p:sp>
      </p:grpSp>
      <p:grpSp>
        <p:nvGrpSpPr>
          <p:cNvPr id="48" name="Group 79"/>
          <p:cNvGrpSpPr/>
          <p:nvPr/>
        </p:nvGrpSpPr>
        <p:grpSpPr>
          <a:xfrm>
            <a:off x="5969000" y="1723433"/>
            <a:ext cx="2971800" cy="432000"/>
            <a:chOff x="557621" y="2620732"/>
            <a:chExt cx="7848601" cy="990600"/>
          </a:xfrm>
        </p:grpSpPr>
        <p:sp>
          <p:nvSpPr>
            <p:cNvPr id="49" name="Rounded Rectangle 80"/>
            <p:cNvSpPr/>
            <p:nvPr/>
          </p:nvSpPr>
          <p:spPr>
            <a:xfrm>
              <a:off x="557621" y="2620732"/>
              <a:ext cx="7848601" cy="990600"/>
            </a:xfrm>
            <a:prstGeom prst="roundRect">
              <a:avLst/>
            </a:prstGeom>
            <a:solidFill>
              <a:schemeClr val="accent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50" name="Straight Connector 81"/>
            <p:cNvCxnSpPr/>
            <p:nvPr/>
          </p:nvCxnSpPr>
          <p:spPr>
            <a:xfrm>
              <a:off x="2514600" y="2696932"/>
              <a:ext cx="0" cy="838200"/>
            </a:xfrm>
            <a:prstGeom prst="line">
              <a:avLst/>
            </a:prstGeom>
            <a:solidFill>
              <a:srgbClr val="008000"/>
            </a:solidFill>
            <a:ln w="9525" cap="flat" cmpd="sng" algn="ctr">
              <a:noFill/>
              <a:prstDash val="solid"/>
            </a:ln>
            <a:effectLst/>
          </p:spPr>
        </p:cxnSp>
        <p:sp>
          <p:nvSpPr>
            <p:cNvPr id="51" name="TextBox 82"/>
            <p:cNvSpPr txBox="1"/>
            <p:nvPr/>
          </p:nvSpPr>
          <p:spPr>
            <a:xfrm>
              <a:off x="609599" y="2734000"/>
              <a:ext cx="7539148" cy="738664"/>
            </a:xfrm>
            <a:prstGeom prst="rect">
              <a:avLst/>
            </a:prstGeom>
            <a:no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r"/>
              <a:r>
                <a:rPr lang="en-US" dirty="0" smtClean="0">
                  <a:ea typeface="MS PGothic" panose="020B0600070205080204" pitchFamily="34" charset="-128"/>
                </a:rPr>
                <a:t>OPERATIONAL</a:t>
              </a:r>
              <a:endParaRPr lang="en-US" dirty="0">
                <a:ea typeface="MS PGothic" panose="020B0600070205080204" pitchFamily="34" charset="-128"/>
              </a:endParaRPr>
            </a:p>
          </p:txBody>
        </p:sp>
      </p:grpSp>
      <p:grpSp>
        <p:nvGrpSpPr>
          <p:cNvPr id="52" name="Group 87"/>
          <p:cNvGrpSpPr/>
          <p:nvPr/>
        </p:nvGrpSpPr>
        <p:grpSpPr>
          <a:xfrm>
            <a:off x="6007100" y="2893551"/>
            <a:ext cx="2933700" cy="432000"/>
            <a:chOff x="609600" y="2620732"/>
            <a:chExt cx="7848600" cy="990600"/>
          </a:xfrm>
        </p:grpSpPr>
        <p:sp>
          <p:nvSpPr>
            <p:cNvPr id="53" name="Rounded Rectangle 88"/>
            <p:cNvSpPr/>
            <p:nvPr/>
          </p:nvSpPr>
          <p:spPr>
            <a:xfrm>
              <a:off x="609600" y="2620732"/>
              <a:ext cx="7848600" cy="990600"/>
            </a:xfrm>
            <a:prstGeom prst="roundRect">
              <a:avLst/>
            </a:prstGeom>
            <a:solidFill>
              <a:srgbClr val="92D05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54" name="Straight Connector 89"/>
            <p:cNvCxnSpPr/>
            <p:nvPr/>
          </p:nvCxnSpPr>
          <p:spPr>
            <a:xfrm>
              <a:off x="2514600" y="2696932"/>
              <a:ext cx="0" cy="838200"/>
            </a:xfrm>
            <a:prstGeom prst="line">
              <a:avLst/>
            </a:prstGeom>
            <a:solidFill>
              <a:srgbClr val="008000"/>
            </a:solidFill>
            <a:ln w="9525" cap="flat" cmpd="sng" algn="ctr">
              <a:noFill/>
              <a:prstDash val="solid"/>
            </a:ln>
            <a:effectLst/>
          </p:spPr>
        </p:cxnSp>
        <p:sp>
          <p:nvSpPr>
            <p:cNvPr id="55" name="TextBox 90"/>
            <p:cNvSpPr txBox="1"/>
            <p:nvPr/>
          </p:nvSpPr>
          <p:spPr>
            <a:xfrm>
              <a:off x="1776982" y="2734000"/>
              <a:ext cx="6501621" cy="738664"/>
            </a:xfrm>
            <a:prstGeom prst="rect">
              <a:avLst/>
            </a:prstGeom>
            <a:no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r"/>
              <a:r>
                <a:rPr lang="en-US" dirty="0" smtClean="0">
                  <a:ea typeface="MS PGothic" panose="020B0600070205080204" pitchFamily="34" charset="-128"/>
                </a:rPr>
                <a:t>SEARCH</a:t>
              </a:r>
              <a:endParaRPr lang="en-US" dirty="0">
                <a:ea typeface="MS PGothic" panose="020B0600070205080204" pitchFamily="34" charset="-128"/>
              </a:endParaRPr>
            </a:p>
          </p:txBody>
        </p:sp>
      </p:grpSp>
      <p:grpSp>
        <p:nvGrpSpPr>
          <p:cNvPr id="56" name="Group 91"/>
          <p:cNvGrpSpPr/>
          <p:nvPr/>
        </p:nvGrpSpPr>
        <p:grpSpPr>
          <a:xfrm>
            <a:off x="5727700" y="3399833"/>
            <a:ext cx="3238500" cy="432000"/>
            <a:chOff x="557621" y="2620732"/>
            <a:chExt cx="7848601" cy="990600"/>
          </a:xfrm>
        </p:grpSpPr>
        <p:sp>
          <p:nvSpPr>
            <p:cNvPr id="57" name="Rounded Rectangle 92"/>
            <p:cNvSpPr/>
            <p:nvPr/>
          </p:nvSpPr>
          <p:spPr>
            <a:xfrm>
              <a:off x="557621" y="2620732"/>
              <a:ext cx="7848601" cy="990600"/>
            </a:xfrm>
            <a:prstGeom prst="roundRect">
              <a:avLst/>
            </a:prstGeom>
            <a:solidFill>
              <a:srgbClr val="B73501"/>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cxnSp>
          <p:nvCxnSpPr>
            <p:cNvPr id="58" name="Straight Connector 93"/>
            <p:cNvCxnSpPr/>
            <p:nvPr/>
          </p:nvCxnSpPr>
          <p:spPr>
            <a:xfrm>
              <a:off x="2514600" y="2696932"/>
              <a:ext cx="0" cy="838200"/>
            </a:xfrm>
            <a:prstGeom prst="line">
              <a:avLst/>
            </a:prstGeom>
            <a:solidFill>
              <a:srgbClr val="008000"/>
            </a:solidFill>
            <a:ln w="9525" cap="flat" cmpd="sng" algn="ctr">
              <a:noFill/>
              <a:prstDash val="solid"/>
            </a:ln>
            <a:effectLst/>
          </p:spPr>
        </p:cxnSp>
        <p:sp>
          <p:nvSpPr>
            <p:cNvPr id="59" name="TextBox 94"/>
            <p:cNvSpPr txBox="1"/>
            <p:nvPr/>
          </p:nvSpPr>
          <p:spPr>
            <a:xfrm>
              <a:off x="609599" y="2734000"/>
              <a:ext cx="7539148" cy="738664"/>
            </a:xfrm>
            <a:prstGeom prst="rect">
              <a:avLst/>
            </a:prstGeom>
            <a:no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sz="1500" kern="0">
                  <a:solidFill>
                    <a:sysClr val="window" lastClr="FFFFFF"/>
                  </a:solidFill>
                  <a:latin typeface="Calibri"/>
                </a:defRPr>
              </a:lvl1pPr>
            </a:lstStyle>
            <a:p>
              <a:pPr algn="r"/>
              <a:r>
                <a:rPr lang="en-US" dirty="0" smtClean="0">
                  <a:ea typeface="MS PGothic" panose="020B0600070205080204" pitchFamily="34" charset="-128"/>
                </a:rPr>
                <a:t>DATA ENGINEERING</a:t>
              </a:r>
              <a:endParaRPr lang="en-US" dirty="0">
                <a:ea typeface="MS PGothic" panose="020B0600070205080204" pitchFamily="34" charset="-128"/>
              </a:endParaRPr>
            </a:p>
          </p:txBody>
        </p:sp>
      </p:grpSp>
      <p:sp>
        <p:nvSpPr>
          <p:cNvPr id="60" name="Rounded Rectangle 105"/>
          <p:cNvSpPr/>
          <p:nvPr/>
        </p:nvSpPr>
        <p:spPr>
          <a:xfrm rot="17580190">
            <a:off x="4332337" y="2093773"/>
            <a:ext cx="2288941" cy="432000"/>
          </a:xfrm>
          <a:prstGeom prst="roundRect">
            <a:avLst/>
          </a:prstGeom>
          <a:solidFill>
            <a:schemeClr val="accent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sp>
        <p:nvSpPr>
          <p:cNvPr id="61" name="Rounded Rectangle 107"/>
          <p:cNvSpPr/>
          <p:nvPr/>
        </p:nvSpPr>
        <p:spPr>
          <a:xfrm rot="17580190">
            <a:off x="4877413" y="2417599"/>
            <a:ext cx="1833684" cy="432000"/>
          </a:xfrm>
          <a:prstGeom prst="roundRect">
            <a:avLst/>
          </a:prstGeom>
          <a:solidFill>
            <a:schemeClr val="accent6"/>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00" kern="0">
              <a:solidFill>
                <a:sysClr val="window" lastClr="FFFFFF"/>
              </a:solidFill>
              <a:latin typeface="Calibri"/>
              <a:ea typeface="MS PGothic" panose="020B0600070205080204" pitchFamily="34" charset="-128"/>
            </a:endParaRPr>
          </a:p>
        </p:txBody>
      </p:sp>
      <p:pic>
        <p:nvPicPr>
          <p:cNvPr id="62"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868738" y="1189037"/>
            <a:ext cx="2655405" cy="2544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down)">
                                      <p:cBhvr>
                                        <p:cTn id="33" dur="500"/>
                                        <p:tgtEl>
                                          <p:spTgt spid="6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down)">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up)">
                                      <p:cBhvr>
                                        <p:cTn id="39" dur="500"/>
                                        <p:tgtEl>
                                          <p:spTgt spid="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par>
                                <p:cTn id="44" presetID="22" presetClass="entr" presetSubtype="8"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par>
                                <p:cTn id="47" presetID="22" presetClass="entr" presetSubtype="8"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par>
                                <p:cTn id="50" presetID="22" presetClass="entr" presetSubtype="8"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left)">
                                      <p:cBhvr>
                                        <p:cTn id="52" dur="500"/>
                                        <p:tgtEl>
                                          <p:spTgt spid="56"/>
                                        </p:tgtEl>
                                      </p:cBhvr>
                                    </p:animEffect>
                                  </p:childTnLst>
                                </p:cTn>
                              </p:par>
                              <p:par>
                                <p:cTn id="53" presetID="22" presetClass="entr" presetSubtype="8"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left)">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0" grpId="0" animBg="1"/>
      <p:bldP spid="33" grpId="0" animBg="1"/>
      <p:bldP spid="42" grpId="0" animBg="1"/>
      <p:bldP spid="43" grpId="0" animBg="1"/>
      <p:bldP spid="60"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Dúvidas</a:t>
            </a:r>
            <a:endParaRPr lang="pt-BR" dirty="0"/>
          </a:p>
        </p:txBody>
      </p:sp>
      <p:sp>
        <p:nvSpPr>
          <p:cNvPr id="4" name="Espaço Reservado para Texto 3"/>
          <p:cNvSpPr>
            <a:spLocks noGrp="1"/>
          </p:cNvSpPr>
          <p:nvPr>
            <p:ph type="body" sz="quarter" idx="13"/>
          </p:nvPr>
        </p:nvSpPr>
        <p:spPr/>
        <p:txBody>
          <a:bodyPr/>
          <a:lstStyle/>
          <a:p>
            <a:r>
              <a:rPr lang="pt-BR" dirty="0" smtClean="0"/>
              <a:t>Dúvidas</a:t>
            </a:r>
            <a:endParaRPr lang="pt-BR" dirty="0"/>
          </a:p>
        </p:txBody>
      </p:sp>
      <p:pic>
        <p:nvPicPr>
          <p:cNvPr id="60418" name="Picture 2"/>
          <p:cNvPicPr>
            <a:picLocks noChangeAspect="1" noChangeArrowheads="1"/>
          </p:cNvPicPr>
          <p:nvPr/>
        </p:nvPicPr>
        <p:blipFill>
          <a:blip r:embed="rId2"/>
          <a:srcRect/>
          <a:stretch>
            <a:fillRect/>
          </a:stretch>
        </p:blipFill>
        <p:spPr bwMode="auto">
          <a:xfrm>
            <a:off x="2524125" y="1172457"/>
            <a:ext cx="4095750" cy="3114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noAutofit/>
          </a:bodyPr>
          <a:lstStyle/>
          <a:p>
            <a:pPr marL="1588"/>
            <a:r>
              <a:rPr lang="de-DE" dirty="0"/>
              <a:t>AGENDA</a:t>
            </a:r>
          </a:p>
        </p:txBody>
      </p:sp>
      <p:sp>
        <p:nvSpPr>
          <p:cNvPr id="6" name="Textplatzhalter 5"/>
          <p:cNvSpPr>
            <a:spLocks noGrp="1"/>
          </p:cNvSpPr>
          <p:nvPr>
            <p:ph type="body" sz="quarter" idx="11"/>
          </p:nvPr>
        </p:nvSpPr>
        <p:spPr/>
        <p:txBody>
          <a:bodyPr/>
          <a:lstStyle/>
          <a:p>
            <a:pPr marL="360000"/>
            <a:r>
              <a:rPr lang="en-GB" dirty="0" err="1" smtClean="0"/>
              <a:t>Hadoop</a:t>
            </a:r>
            <a:endParaRPr lang="en-GB" dirty="0" smtClean="0"/>
          </a:p>
          <a:p>
            <a:pPr marL="360000"/>
            <a:r>
              <a:rPr lang="en-GB" dirty="0" err="1" smtClean="0"/>
              <a:t>Projetos</a:t>
            </a:r>
            <a:r>
              <a:rPr lang="en-GB" dirty="0" smtClean="0"/>
              <a:t> </a:t>
            </a:r>
            <a:r>
              <a:rPr lang="en-GB" dirty="0" err="1" smtClean="0"/>
              <a:t>Fundação</a:t>
            </a:r>
            <a:r>
              <a:rPr lang="en-GB" dirty="0" smtClean="0"/>
              <a:t> Apache</a:t>
            </a:r>
          </a:p>
          <a:p>
            <a:pPr marL="360000"/>
            <a:r>
              <a:rPr lang="en-GB" dirty="0" err="1" smtClean="0"/>
              <a:t>Grandes</a:t>
            </a:r>
            <a:r>
              <a:rPr lang="en-GB" dirty="0" smtClean="0"/>
              <a:t> Players</a:t>
            </a:r>
          </a:p>
          <a:p>
            <a:pPr marL="360000"/>
            <a:r>
              <a:rPr lang="en-GB" dirty="0" smtClean="0"/>
              <a:t>Como </a:t>
            </a:r>
            <a:r>
              <a:rPr lang="en-GB" dirty="0" err="1" smtClean="0"/>
              <a:t>escolher</a:t>
            </a:r>
            <a:endParaRPr lang="en-GB" dirty="0" smtClean="0"/>
          </a:p>
          <a:p>
            <a:pPr marL="360000"/>
            <a:r>
              <a:rPr lang="en-GB" dirty="0" err="1" smtClean="0"/>
              <a:t>Dúvidas</a:t>
            </a:r>
            <a:endParaRPr lang="en-GB" dirty="0" smtClean="0"/>
          </a:p>
          <a:p>
            <a:pPr marL="360000"/>
            <a:endParaRPr lang="en-GB" dirty="0" smtClean="0"/>
          </a:p>
          <a:p>
            <a:pPr marL="360000"/>
            <a:endParaRPr lang="en-GB" dirty="0" smtClean="0"/>
          </a:p>
          <a:p>
            <a:pPr marL="360000"/>
            <a:endParaRPr lang="en-GB" dirty="0" smtClean="0"/>
          </a:p>
          <a:p>
            <a:pPr marL="360000"/>
            <a:endParaRPr lang="en-GB" dirty="0" smtClean="0"/>
          </a:p>
          <a:p>
            <a:pPr marL="0" indent="0">
              <a:buNone/>
            </a:pPr>
            <a:endParaRPr lang="en-GB" dirty="0"/>
          </a:p>
        </p:txBody>
      </p:sp>
    </p:spTree>
    <p:extLst>
      <p:ext uri="{BB962C8B-B14F-4D97-AF65-F5344CB8AC3E}">
        <p14:creationId xmlns:p14="http://schemas.microsoft.com/office/powerpoint/2010/main" val="32731808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177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Hadoop</a:t>
            </a:r>
            <a:endParaRPr lang="pt-BR" dirty="0"/>
          </a:p>
        </p:txBody>
      </p:sp>
      <p:sp>
        <p:nvSpPr>
          <p:cNvPr id="3" name="Espaço Reservado para Texto 2"/>
          <p:cNvSpPr>
            <a:spLocks noGrp="1"/>
          </p:cNvSpPr>
          <p:nvPr>
            <p:ph type="body" sz="quarter" idx="13"/>
          </p:nvPr>
        </p:nvSpPr>
        <p:spPr/>
        <p:txBody>
          <a:bodyPr/>
          <a:lstStyle/>
          <a:p>
            <a:r>
              <a:rPr lang="pt-BR" dirty="0" err="1" smtClean="0"/>
              <a:t>Hadoop</a:t>
            </a:r>
            <a:r>
              <a:rPr lang="pt-BR" dirty="0" smtClean="0"/>
              <a:t> framework</a:t>
            </a:r>
            <a:endParaRPr lang="pt-BR" dirty="0"/>
          </a:p>
        </p:txBody>
      </p:sp>
      <p:sp>
        <p:nvSpPr>
          <p:cNvPr id="4" name="Retângulo 3"/>
          <p:cNvSpPr/>
          <p:nvPr/>
        </p:nvSpPr>
        <p:spPr>
          <a:xfrm>
            <a:off x="603956" y="1094422"/>
            <a:ext cx="4036283" cy="2862322"/>
          </a:xfrm>
          <a:prstGeom prst="rect">
            <a:avLst/>
          </a:prstGeom>
        </p:spPr>
        <p:txBody>
          <a:bodyPr wrap="square">
            <a:spAutoFit/>
          </a:bodyPr>
          <a:lstStyle/>
          <a:p>
            <a:pPr algn="just"/>
            <a:r>
              <a:rPr lang="pt-BR" dirty="0" smtClean="0"/>
              <a:t>É um framework livre administrado pela </a:t>
            </a:r>
            <a:r>
              <a:rPr lang="pt-BR" b="1" dirty="0" smtClean="0"/>
              <a:t>Apache</a:t>
            </a:r>
            <a:r>
              <a:rPr lang="pt-BR" dirty="0" smtClean="0"/>
              <a:t> Software </a:t>
            </a:r>
            <a:r>
              <a:rPr lang="pt-BR" dirty="0" err="1" smtClean="0"/>
              <a:t>Foundation</a:t>
            </a:r>
            <a:r>
              <a:rPr lang="pt-BR" dirty="0" smtClean="0"/>
              <a:t> construído em Java para computação distribuída, de alta </a:t>
            </a:r>
            <a:r>
              <a:rPr lang="pt-BR" dirty="0" err="1" smtClean="0"/>
              <a:t>escalabilidade</a:t>
            </a:r>
            <a:r>
              <a:rPr lang="pt-BR" dirty="0" smtClean="0"/>
              <a:t>, grande confiabilidade e tolerância a falhas.</a:t>
            </a:r>
          </a:p>
          <a:p>
            <a:pPr algn="just"/>
            <a:endParaRPr lang="pt-BR" dirty="0" smtClean="0"/>
          </a:p>
          <a:p>
            <a:pPr algn="just"/>
            <a:endParaRPr lang="pt-BR" dirty="0" smtClean="0"/>
          </a:p>
          <a:p>
            <a:pPr algn="just"/>
            <a:r>
              <a:rPr lang="pt-BR" dirty="0" smtClean="0"/>
              <a:t>Big Data é o problema </a:t>
            </a:r>
            <a:r>
              <a:rPr lang="pt-BR" dirty="0" err="1" smtClean="0"/>
              <a:t>Hadoop</a:t>
            </a:r>
            <a:r>
              <a:rPr lang="pt-BR" dirty="0" smtClean="0"/>
              <a:t> é a solução!</a:t>
            </a:r>
            <a:endParaRPr lang="pt-BR" dirty="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870802" y="907610"/>
            <a:ext cx="3760730" cy="3604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HDFS</a:t>
            </a:r>
            <a:endParaRPr lang="pt-BR" dirty="0"/>
          </a:p>
        </p:txBody>
      </p:sp>
      <p:sp>
        <p:nvSpPr>
          <p:cNvPr id="3" name="Espaço Reservado para Texto 2"/>
          <p:cNvSpPr>
            <a:spLocks noGrp="1"/>
          </p:cNvSpPr>
          <p:nvPr>
            <p:ph type="body" sz="quarter" idx="13"/>
          </p:nvPr>
        </p:nvSpPr>
        <p:spPr/>
        <p:txBody>
          <a:bodyPr/>
          <a:lstStyle/>
          <a:p>
            <a:r>
              <a:rPr lang="pt-BR" dirty="0" err="1"/>
              <a:t>Hadoop</a:t>
            </a:r>
            <a:r>
              <a:rPr lang="pt-BR" dirty="0"/>
              <a:t> framework</a:t>
            </a:r>
          </a:p>
        </p:txBody>
      </p:sp>
      <p:pic>
        <p:nvPicPr>
          <p:cNvPr id="22530" name="Picture 2" descr="Arquitetura HDFS"/>
          <p:cNvPicPr>
            <a:picLocks noChangeAspect="1" noChangeArrowheads="1"/>
          </p:cNvPicPr>
          <p:nvPr/>
        </p:nvPicPr>
        <p:blipFill>
          <a:blip r:embed="rId3"/>
          <a:srcRect/>
          <a:stretch>
            <a:fillRect/>
          </a:stretch>
        </p:blipFill>
        <p:spPr bwMode="auto">
          <a:xfrm>
            <a:off x="1785011" y="1006908"/>
            <a:ext cx="5357093" cy="3702156"/>
          </a:xfrm>
          <a:prstGeom prst="rect">
            <a:avLst/>
          </a:prstGeom>
          <a:noFill/>
        </p:spPr>
      </p:pic>
      <p:sp>
        <p:nvSpPr>
          <p:cNvPr id="5" name="Retângulo 4"/>
          <p:cNvSpPr/>
          <p:nvPr/>
        </p:nvSpPr>
        <p:spPr>
          <a:xfrm>
            <a:off x="6696075" y="4439759"/>
            <a:ext cx="2286000" cy="200055"/>
          </a:xfrm>
          <a:prstGeom prst="rect">
            <a:avLst/>
          </a:prstGeom>
        </p:spPr>
        <p:txBody>
          <a:bodyPr wrap="square">
            <a:spAutoFit/>
          </a:bodyPr>
          <a:lstStyle/>
          <a:p>
            <a:r>
              <a:rPr lang="pt-BR" sz="700" dirty="0" smtClean="0"/>
              <a:t>https://www.youtube.com/watch?v=4Gfl0WuONMY</a:t>
            </a:r>
            <a:endParaRPr lang="pt-BR" sz="700" dirty="0"/>
          </a:p>
        </p:txBody>
      </p:sp>
      <p:pic>
        <p:nvPicPr>
          <p:cNvPr id="23554" name="Picture 2"/>
          <p:cNvPicPr>
            <a:picLocks noChangeAspect="1" noChangeArrowheads="1"/>
          </p:cNvPicPr>
          <p:nvPr/>
        </p:nvPicPr>
        <p:blipFill>
          <a:blip r:embed="rId4"/>
          <a:srcRect/>
          <a:stretch>
            <a:fillRect/>
          </a:stretch>
        </p:blipFill>
        <p:spPr bwMode="auto">
          <a:xfrm>
            <a:off x="6336075" y="4349064"/>
            <a:ext cx="360000" cy="36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Yarn</a:t>
            </a:r>
            <a:endParaRPr lang="pt-BR" dirty="0"/>
          </a:p>
        </p:txBody>
      </p:sp>
      <p:sp>
        <p:nvSpPr>
          <p:cNvPr id="3" name="Espaço Reservado para Texto 2"/>
          <p:cNvSpPr>
            <a:spLocks noGrp="1"/>
          </p:cNvSpPr>
          <p:nvPr>
            <p:ph type="body" sz="quarter" idx="13"/>
          </p:nvPr>
        </p:nvSpPr>
        <p:spPr/>
        <p:txBody>
          <a:bodyPr/>
          <a:lstStyle/>
          <a:p>
            <a:r>
              <a:rPr lang="pt-BR" dirty="0" err="1"/>
              <a:t>Hadoop</a:t>
            </a:r>
            <a:r>
              <a:rPr lang="pt-BR" dirty="0"/>
              <a:t> framework</a:t>
            </a:r>
          </a:p>
        </p:txBody>
      </p:sp>
      <p:pic>
        <p:nvPicPr>
          <p:cNvPr id="4" name="Imagem 3" descr="yarn_architecture.gif"/>
          <p:cNvPicPr>
            <a:picLocks noChangeAspect="1"/>
          </p:cNvPicPr>
          <p:nvPr/>
        </p:nvPicPr>
        <p:blipFill>
          <a:blip r:embed="rId3"/>
          <a:stretch>
            <a:fillRect/>
          </a:stretch>
        </p:blipFill>
        <p:spPr>
          <a:xfrm>
            <a:off x="1609725" y="933059"/>
            <a:ext cx="5924550" cy="3667125"/>
          </a:xfrm>
          <a:prstGeom prst="rect">
            <a:avLst/>
          </a:prstGeom>
        </p:spPr>
      </p:pic>
      <p:pic>
        <p:nvPicPr>
          <p:cNvPr id="21506" name="Picture 2"/>
          <p:cNvPicPr>
            <a:picLocks noChangeAspect="1" noChangeArrowheads="1"/>
          </p:cNvPicPr>
          <p:nvPr/>
        </p:nvPicPr>
        <p:blipFill>
          <a:blip r:embed="rId4"/>
          <a:srcRect/>
          <a:stretch>
            <a:fillRect/>
          </a:stretch>
        </p:blipFill>
        <p:spPr bwMode="auto">
          <a:xfrm>
            <a:off x="265054" y="3040465"/>
            <a:ext cx="1762125" cy="1321594"/>
          </a:xfrm>
          <a:prstGeom prst="rect">
            <a:avLst/>
          </a:prstGeom>
          <a:noFill/>
          <a:ln w="9525">
            <a:noFill/>
            <a:miter lim="800000"/>
            <a:headEnd/>
            <a:tailEnd/>
          </a:ln>
          <a:effectLst/>
        </p:spPr>
      </p:pic>
      <p:pic>
        <p:nvPicPr>
          <p:cNvPr id="21507" name="Picture 3"/>
          <p:cNvPicPr>
            <a:picLocks noChangeAspect="1" noChangeArrowheads="1"/>
          </p:cNvPicPr>
          <p:nvPr/>
        </p:nvPicPr>
        <p:blipFill>
          <a:blip r:embed="rId5"/>
          <a:srcRect/>
          <a:stretch>
            <a:fillRect/>
          </a:stretch>
        </p:blipFill>
        <p:spPr bwMode="auto">
          <a:xfrm>
            <a:off x="7142104" y="3195246"/>
            <a:ext cx="1404938" cy="14049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down)">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 calcmode="lin" valueType="num">
                                      <p:cBhvr additive="base">
                                        <p:cTn id="12" dur="500" fill="hold"/>
                                        <p:tgtEl>
                                          <p:spTgt spid="21507"/>
                                        </p:tgtEl>
                                        <p:attrNameLst>
                                          <p:attrName>ppt_x</p:attrName>
                                        </p:attrNameLst>
                                      </p:cBhvr>
                                      <p:tavLst>
                                        <p:tav tm="0">
                                          <p:val>
                                            <p:strVal val="#ppt_x"/>
                                          </p:val>
                                        </p:tav>
                                        <p:tav tm="100000">
                                          <p:val>
                                            <p:strVal val="#ppt_x"/>
                                          </p:val>
                                        </p:tav>
                                      </p:tavLst>
                                    </p:anim>
                                    <p:anim calcmode="lin" valueType="num">
                                      <p:cBhvr additive="base">
                                        <p:cTn id="13"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Map</a:t>
            </a:r>
            <a:r>
              <a:rPr lang="pt-BR" dirty="0" smtClean="0"/>
              <a:t> </a:t>
            </a:r>
            <a:r>
              <a:rPr lang="pt-BR" dirty="0" err="1" smtClean="0"/>
              <a:t>Reduce</a:t>
            </a:r>
            <a:endParaRPr lang="pt-BR" dirty="0"/>
          </a:p>
        </p:txBody>
      </p:sp>
      <p:sp>
        <p:nvSpPr>
          <p:cNvPr id="3" name="Espaço Reservado para Texto 2"/>
          <p:cNvSpPr>
            <a:spLocks noGrp="1"/>
          </p:cNvSpPr>
          <p:nvPr>
            <p:ph type="body" sz="quarter" idx="13"/>
          </p:nvPr>
        </p:nvSpPr>
        <p:spPr/>
        <p:txBody>
          <a:bodyPr/>
          <a:lstStyle/>
          <a:p>
            <a:r>
              <a:rPr lang="pt-BR" dirty="0" err="1"/>
              <a:t>Hadoop</a:t>
            </a:r>
            <a:r>
              <a:rPr lang="pt-BR" dirty="0"/>
              <a:t> framework</a:t>
            </a:r>
          </a:p>
        </p:txBody>
      </p:sp>
      <p:pic>
        <p:nvPicPr>
          <p:cNvPr id="23554" name="Picture 2"/>
          <p:cNvPicPr>
            <a:picLocks noChangeAspect="1" noChangeArrowheads="1"/>
          </p:cNvPicPr>
          <p:nvPr/>
        </p:nvPicPr>
        <p:blipFill>
          <a:blip r:embed="rId3"/>
          <a:srcRect/>
          <a:stretch>
            <a:fillRect/>
          </a:stretch>
        </p:blipFill>
        <p:spPr bwMode="auto">
          <a:xfrm>
            <a:off x="681474" y="1071260"/>
            <a:ext cx="7443196" cy="3455769"/>
          </a:xfrm>
          <a:prstGeom prst="rect">
            <a:avLst/>
          </a:prstGeom>
          <a:noFill/>
          <a:ln w="9525">
            <a:noFill/>
            <a:miter lim="800000"/>
            <a:headEnd/>
            <a:tailEnd/>
          </a:ln>
          <a:effectLst/>
        </p:spPr>
      </p:pic>
      <p:sp>
        <p:nvSpPr>
          <p:cNvPr id="5" name="Retângulo 4"/>
          <p:cNvSpPr/>
          <p:nvPr/>
        </p:nvSpPr>
        <p:spPr>
          <a:xfrm>
            <a:off x="6000750" y="4527029"/>
            <a:ext cx="2895600" cy="230832"/>
          </a:xfrm>
          <a:prstGeom prst="rect">
            <a:avLst/>
          </a:prstGeom>
        </p:spPr>
        <p:txBody>
          <a:bodyPr wrap="square">
            <a:spAutoFit/>
          </a:bodyPr>
          <a:lstStyle/>
          <a:p>
            <a:r>
              <a:rPr lang="pt-BR" sz="900" dirty="0" smtClean="0"/>
              <a:t>https://www.youtube.com/watch?v=bcjSe0xCHbE</a:t>
            </a:r>
            <a:endParaRPr lang="pt-BR" sz="900" dirty="0"/>
          </a:p>
        </p:txBody>
      </p:sp>
      <p:pic>
        <p:nvPicPr>
          <p:cNvPr id="22530" name="Picture 2"/>
          <p:cNvPicPr>
            <a:picLocks noChangeAspect="1" noChangeArrowheads="1"/>
          </p:cNvPicPr>
          <p:nvPr/>
        </p:nvPicPr>
        <p:blipFill>
          <a:blip r:embed="rId4"/>
          <a:srcRect/>
          <a:stretch>
            <a:fillRect/>
          </a:stretch>
        </p:blipFill>
        <p:spPr bwMode="auto">
          <a:xfrm>
            <a:off x="5678850" y="4416911"/>
            <a:ext cx="360000" cy="36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Hadoop</a:t>
            </a:r>
            <a:r>
              <a:rPr lang="pt-BR" dirty="0" smtClean="0"/>
              <a:t> e outros animais</a:t>
            </a:r>
            <a:endParaRPr lang="pt-BR" dirty="0"/>
          </a:p>
        </p:txBody>
      </p:sp>
      <p:sp>
        <p:nvSpPr>
          <p:cNvPr id="3" name="Espaço Reservado para Texto 2"/>
          <p:cNvSpPr>
            <a:spLocks noGrp="1"/>
          </p:cNvSpPr>
          <p:nvPr>
            <p:ph type="body" sz="quarter" idx="13"/>
          </p:nvPr>
        </p:nvSpPr>
        <p:spPr/>
        <p:txBody>
          <a:bodyPr/>
          <a:lstStyle/>
          <a:p>
            <a:r>
              <a:rPr lang="pt-BR" dirty="0" smtClean="0"/>
              <a:t>Projetos big data</a:t>
            </a:r>
            <a:endParaRPr lang="pt-BR" dirty="0"/>
          </a:p>
        </p:txBody>
      </p:sp>
      <p:pic>
        <p:nvPicPr>
          <p:cNvPr id="10242" name="Picture 2"/>
          <p:cNvPicPr>
            <a:picLocks noChangeAspect="1" noChangeArrowheads="1"/>
          </p:cNvPicPr>
          <p:nvPr/>
        </p:nvPicPr>
        <p:blipFill>
          <a:blip r:embed="rId3"/>
          <a:srcRect/>
          <a:stretch>
            <a:fillRect/>
          </a:stretch>
        </p:blipFill>
        <p:spPr bwMode="auto">
          <a:xfrm>
            <a:off x="669873" y="1018862"/>
            <a:ext cx="2857500" cy="857250"/>
          </a:xfrm>
          <a:prstGeom prst="rect">
            <a:avLst/>
          </a:prstGeom>
          <a:noFill/>
          <a:ln w="9525">
            <a:noFill/>
            <a:miter lim="800000"/>
            <a:headEnd/>
            <a:tailEnd/>
          </a:ln>
          <a:effectLst/>
        </p:spPr>
      </p:pic>
      <p:pic>
        <p:nvPicPr>
          <p:cNvPr id="10244" name="Picture 4" descr="Avro"/>
          <p:cNvPicPr>
            <a:picLocks noChangeAspect="1" noChangeArrowheads="1"/>
          </p:cNvPicPr>
          <p:nvPr/>
        </p:nvPicPr>
        <p:blipFill>
          <a:blip r:embed="rId4"/>
          <a:srcRect/>
          <a:stretch>
            <a:fillRect/>
          </a:stretch>
        </p:blipFill>
        <p:spPr bwMode="auto">
          <a:xfrm>
            <a:off x="450000" y="1876112"/>
            <a:ext cx="2322032" cy="721713"/>
          </a:xfrm>
          <a:prstGeom prst="rect">
            <a:avLst/>
          </a:prstGeom>
          <a:noFill/>
        </p:spPr>
      </p:pic>
      <p:pic>
        <p:nvPicPr>
          <p:cNvPr id="10246" name="Picture 6" descr="Apache Cassandra logo"/>
          <p:cNvPicPr>
            <a:picLocks noChangeAspect="1" noChangeArrowheads="1"/>
          </p:cNvPicPr>
          <p:nvPr/>
        </p:nvPicPr>
        <p:blipFill>
          <a:blip r:embed="rId5"/>
          <a:srcRect/>
          <a:stretch>
            <a:fillRect/>
          </a:stretch>
        </p:blipFill>
        <p:spPr bwMode="auto">
          <a:xfrm>
            <a:off x="765123" y="2845474"/>
            <a:ext cx="2762250" cy="571501"/>
          </a:xfrm>
          <a:prstGeom prst="rect">
            <a:avLst/>
          </a:prstGeom>
          <a:noFill/>
        </p:spPr>
      </p:pic>
      <p:pic>
        <p:nvPicPr>
          <p:cNvPr id="10248" name="Picture 8" descr="Chukwa"/>
          <p:cNvPicPr>
            <a:picLocks noChangeAspect="1" noChangeArrowheads="1"/>
          </p:cNvPicPr>
          <p:nvPr/>
        </p:nvPicPr>
        <p:blipFill>
          <a:blip r:embed="rId6"/>
          <a:srcRect/>
          <a:stretch>
            <a:fillRect/>
          </a:stretch>
        </p:blipFill>
        <p:spPr bwMode="auto">
          <a:xfrm>
            <a:off x="7142104" y="1018862"/>
            <a:ext cx="1132962" cy="1321789"/>
          </a:xfrm>
          <a:prstGeom prst="rect">
            <a:avLst/>
          </a:prstGeom>
          <a:noFill/>
        </p:spPr>
      </p:pic>
      <p:pic>
        <p:nvPicPr>
          <p:cNvPr id="10250" name="Picture 10" descr="Apache HBase"/>
          <p:cNvPicPr>
            <a:picLocks noChangeAspect="1" noChangeArrowheads="1"/>
          </p:cNvPicPr>
          <p:nvPr/>
        </p:nvPicPr>
        <p:blipFill>
          <a:blip r:embed="rId7"/>
          <a:srcRect/>
          <a:stretch>
            <a:fillRect/>
          </a:stretch>
        </p:blipFill>
        <p:spPr bwMode="auto">
          <a:xfrm>
            <a:off x="6190938" y="3714620"/>
            <a:ext cx="2413780" cy="616285"/>
          </a:xfrm>
          <a:prstGeom prst="rect">
            <a:avLst/>
          </a:prstGeom>
          <a:noFill/>
        </p:spPr>
      </p:pic>
      <p:pic>
        <p:nvPicPr>
          <p:cNvPr id="10252" name="Picture 12" descr="Apache Hive"/>
          <p:cNvPicPr>
            <a:picLocks noChangeAspect="1" noChangeArrowheads="1"/>
          </p:cNvPicPr>
          <p:nvPr/>
        </p:nvPicPr>
        <p:blipFill>
          <a:blip r:embed="rId8"/>
          <a:srcRect/>
          <a:stretch>
            <a:fillRect/>
          </a:stretch>
        </p:blipFill>
        <p:spPr bwMode="auto">
          <a:xfrm>
            <a:off x="5648013" y="1018862"/>
            <a:ext cx="1085850" cy="1000125"/>
          </a:xfrm>
          <a:prstGeom prst="rect">
            <a:avLst/>
          </a:prstGeom>
          <a:noFill/>
        </p:spPr>
      </p:pic>
      <p:pic>
        <p:nvPicPr>
          <p:cNvPr id="10255" name="Picture 15"/>
          <p:cNvPicPr>
            <a:picLocks noChangeAspect="1" noChangeArrowheads="1"/>
          </p:cNvPicPr>
          <p:nvPr/>
        </p:nvPicPr>
        <p:blipFill>
          <a:blip r:embed="rId9"/>
          <a:srcRect/>
          <a:stretch>
            <a:fillRect/>
          </a:stretch>
        </p:blipFill>
        <p:spPr bwMode="auto">
          <a:xfrm>
            <a:off x="6190938" y="2340651"/>
            <a:ext cx="2419350" cy="1076325"/>
          </a:xfrm>
          <a:prstGeom prst="rect">
            <a:avLst/>
          </a:prstGeom>
          <a:noFill/>
          <a:ln w="9525">
            <a:noFill/>
            <a:miter lim="800000"/>
            <a:headEnd/>
            <a:tailEnd/>
          </a:ln>
          <a:effectLst/>
        </p:spPr>
      </p:pic>
      <p:pic>
        <p:nvPicPr>
          <p:cNvPr id="13" name="Picture 9"/>
          <p:cNvPicPr>
            <a:picLocks noChangeAspect="1"/>
          </p:cNvPicPr>
          <p:nvPr/>
        </p:nvPicPr>
        <p:blipFill>
          <a:blip r:embed="rId10"/>
          <a:stretch>
            <a:fillRect/>
          </a:stretch>
        </p:blipFill>
        <p:spPr>
          <a:xfrm>
            <a:off x="3527373" y="954317"/>
            <a:ext cx="1507595" cy="1798095"/>
          </a:xfrm>
          <a:prstGeom prst="rect">
            <a:avLst/>
          </a:prstGeom>
        </p:spPr>
      </p:pic>
      <p:pic>
        <p:nvPicPr>
          <p:cNvPr id="14" name="Imagem 13" descr="spark-logo-trademark.png"/>
          <p:cNvPicPr>
            <a:picLocks noChangeAspect="1"/>
          </p:cNvPicPr>
          <p:nvPr/>
        </p:nvPicPr>
        <p:blipFill>
          <a:blip r:embed="rId11"/>
          <a:stretch>
            <a:fillRect/>
          </a:stretch>
        </p:blipFill>
        <p:spPr>
          <a:xfrm>
            <a:off x="984221" y="3416976"/>
            <a:ext cx="2047657" cy="1089179"/>
          </a:xfrm>
          <a:prstGeom prst="rect">
            <a:avLst/>
          </a:prstGeom>
        </p:spPr>
      </p:pic>
      <p:pic>
        <p:nvPicPr>
          <p:cNvPr id="10257" name="Picture 17"/>
          <p:cNvPicPr>
            <a:picLocks noChangeAspect="1" noChangeArrowheads="1"/>
          </p:cNvPicPr>
          <p:nvPr/>
        </p:nvPicPr>
        <p:blipFill>
          <a:blip r:embed="rId12"/>
          <a:srcRect/>
          <a:stretch>
            <a:fillRect/>
          </a:stretch>
        </p:blipFill>
        <p:spPr bwMode="auto">
          <a:xfrm>
            <a:off x="3636189" y="3789281"/>
            <a:ext cx="1398779" cy="716874"/>
          </a:xfrm>
          <a:prstGeom prst="rect">
            <a:avLst/>
          </a:prstGeom>
          <a:noFill/>
          <a:ln w="9525">
            <a:noFill/>
            <a:miter lim="800000"/>
            <a:headEnd/>
            <a:tailEnd/>
          </a:ln>
          <a:effectLst/>
        </p:spPr>
      </p:pic>
      <p:pic>
        <p:nvPicPr>
          <p:cNvPr id="16" name="Imagem 15" descr="zookeeper_small.gif"/>
          <p:cNvPicPr>
            <a:picLocks noChangeAspect="1"/>
          </p:cNvPicPr>
          <p:nvPr/>
        </p:nvPicPr>
        <p:blipFill>
          <a:blip r:embed="rId13"/>
          <a:stretch>
            <a:fillRect/>
          </a:stretch>
        </p:blipFill>
        <p:spPr>
          <a:xfrm>
            <a:off x="4895538" y="2597825"/>
            <a:ext cx="752475" cy="10668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Grandes Players</a:t>
            </a:r>
            <a:endParaRPr lang="pt-BR" dirty="0"/>
          </a:p>
        </p:txBody>
      </p:sp>
      <p:sp>
        <p:nvSpPr>
          <p:cNvPr id="3" name="Espaço Reservado para Texto 2"/>
          <p:cNvSpPr>
            <a:spLocks noGrp="1"/>
          </p:cNvSpPr>
          <p:nvPr>
            <p:ph type="body" sz="quarter" idx="13"/>
          </p:nvPr>
        </p:nvSpPr>
        <p:spPr/>
        <p:txBody>
          <a:bodyPr/>
          <a:lstStyle/>
          <a:p>
            <a:r>
              <a:rPr lang="pt-BR" dirty="0" smtClean="0"/>
              <a:t>players</a:t>
            </a:r>
            <a:endParaRPr lang="pt-BR" dirty="0"/>
          </a:p>
        </p:txBody>
      </p:sp>
      <p:pic>
        <p:nvPicPr>
          <p:cNvPr id="4" name="Imagem 3" descr="Big-Data-Landscape-2016-v18-FINAL.png"/>
          <p:cNvPicPr>
            <a:picLocks noChangeAspect="1"/>
          </p:cNvPicPr>
          <p:nvPr/>
        </p:nvPicPr>
        <p:blipFill>
          <a:blip r:embed="rId3"/>
          <a:stretch>
            <a:fillRect/>
          </a:stretch>
        </p:blipFill>
        <p:spPr>
          <a:xfrm>
            <a:off x="2029479" y="867740"/>
            <a:ext cx="5085043" cy="3822549"/>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FT_Master_Template">
  <a:themeElements>
    <a:clrScheme name="GFT">
      <a:dk1>
        <a:srgbClr val="213E7F"/>
      </a:dk1>
      <a:lt1>
        <a:sysClr val="window" lastClr="FFFFFF"/>
      </a:lt1>
      <a:dk2>
        <a:srgbClr val="8C8C8C"/>
      </a:dk2>
      <a:lt2>
        <a:srgbClr val="EBEBEB"/>
      </a:lt2>
      <a:accent1>
        <a:srgbClr val="213E7F"/>
      </a:accent1>
      <a:accent2>
        <a:srgbClr val="0097D9"/>
      </a:accent2>
      <a:accent3>
        <a:srgbClr val="0098B0"/>
      </a:accent3>
      <a:accent4>
        <a:srgbClr val="AAAAAA"/>
      </a:accent4>
      <a:accent5>
        <a:srgbClr val="C8C8C8"/>
      </a:accent5>
      <a:accent6>
        <a:srgbClr val="DCDCDC"/>
      </a:accent6>
      <a:hlink>
        <a:srgbClr val="213E7F"/>
      </a:hlink>
      <a:folHlink>
        <a:srgbClr val="213E7F"/>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0800">
          <a:solidFill>
            <a:schemeClr val="accent1"/>
          </a:solid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200" dirty="0" err="1" smtClean="0"/>
        </a:defPPr>
      </a:lstStyle>
    </a:txDef>
  </a:objectDefaults>
  <a:extraClrSchemeLst/>
  <a:extLst>
    <a:ext uri="{05A4C25C-085E-4340-85A3-A5531E510DB2}">
      <thm15:themeFamily xmlns:thm15="http://schemas.microsoft.com/office/thememl/2012/main" name="GFT_Chartpool_2015.pptx" id="{A28C9458-9558-44C8-89F4-D7A2CBC04405}" vid="{0F156D25-70FA-498B-891B-4FDE46BF1046}"/>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3B9935CA02AD4F90F0A0FD564FDD82" ma:contentTypeVersion="17" ma:contentTypeDescription="Create a new document." ma:contentTypeScope="" ma:versionID="6168266ad0b2c1ccdc9d2ae0268a5eb6">
  <xsd:schema xmlns:xsd="http://www.w3.org/2001/XMLSchema" xmlns:xs="http://www.w3.org/2001/XMLSchema" xmlns:p="http://schemas.microsoft.com/office/2006/metadata/properties" xmlns:ns2="e44e039f-c551-4112-981c-456f1b630ef1" xmlns:ns3="727178e8-9586-4f49-8e7b-77af9c2fb085" targetNamespace="http://schemas.microsoft.com/office/2006/metadata/properties" ma:root="true" ma:fieldsID="b9b29daf9bb73cd90369de1b0e977594" ns2:_="" ns3:_="">
    <xsd:import namespace="e44e039f-c551-4112-981c-456f1b630ef1"/>
    <xsd:import namespace="727178e8-9586-4f49-8e7b-77af9c2fb085"/>
    <xsd:element name="properties">
      <xsd:complexType>
        <xsd:sequence>
          <xsd:element name="documentManagement">
            <xsd:complexType>
              <xsd:all>
                <xsd:element ref="ns2:Responsible" minOccurs="0"/>
                <xsd:element ref="ns3:_dlc_DocId" minOccurs="0"/>
                <xsd:element ref="ns3:_dlc_DocIdUrl" minOccurs="0"/>
                <xsd:element ref="ns3:_dlc_DocIdPersistId" minOccurs="0"/>
                <xsd:element ref="ns2:Client_x0020_Name" minOccurs="0"/>
                <xsd:element ref="ns2:Reference_x0020_Title" minOccurs="0"/>
                <xsd:element ref="ns2:Business_x0020_Sector" minOccurs="0"/>
                <xsd:element ref="ns2:Client_x0020_Category"/>
                <xsd:element ref="ns2:Area" minOccurs="0"/>
                <xsd:element ref="ns2:Functional_x0020_Area" minOccurs="0"/>
                <xsd:element ref="ns2:Description0" minOccurs="0"/>
                <xsd:element ref="ns2:Plattform_x0020__x0026__x0020_tools" minOccurs="0"/>
                <xsd:element ref="ns2:Author_x0020__x002f__x0020_Contact" minOccurs="0"/>
                <xsd:element ref="ns2:Client_x0020_Country" minOccurs="0"/>
                <xsd:element ref="ns2:Client_x0020_approval" minOccurs="0"/>
                <xsd:element ref="ns2:Year" minOccurs="0"/>
                <xsd:element ref="ns2:Project_x0020_ID" minOccurs="0"/>
                <xsd:element ref="ns2:Project_x0020_size_x0020__x0028_resources_x0029_" minOccurs="0"/>
                <xsd:element ref="ns2:Comments" minOccurs="0"/>
                <xsd:element ref="ns2:Methods_x0020_and_x0020_standar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e039f-c551-4112-981c-456f1b630ef1" elementFormDefault="qualified">
    <xsd:import namespace="http://schemas.microsoft.com/office/2006/documentManagement/types"/>
    <xsd:import namespace="http://schemas.microsoft.com/office/infopath/2007/PartnerControls"/>
    <xsd:element name="Responsible" ma:index="8" nillable="true" ma:displayName="Responsible" ma:description="Christina Vontin" ma:internalName="Responsible">
      <xsd:simpleType>
        <xsd:restriction base="dms:Text">
          <xsd:maxLength value="255"/>
        </xsd:restriction>
      </xsd:simpleType>
    </xsd:element>
    <xsd:element name="Client_x0020_Name" ma:index="12" nillable="true" ma:displayName="Client Name" ma:internalName="Client_x0020_Name">
      <xsd:simpleType>
        <xsd:restriction base="dms:Text">
          <xsd:maxLength value="255"/>
        </xsd:restriction>
      </xsd:simpleType>
    </xsd:element>
    <xsd:element name="Reference_x0020_Title" ma:index="13" nillable="true" ma:displayName="Reference Title" ma:internalName="Reference_x0020_Title">
      <xsd:simpleType>
        <xsd:restriction base="dms:Text">
          <xsd:maxLength value="255"/>
        </xsd:restriction>
      </xsd:simpleType>
    </xsd:element>
    <xsd:element name="Business_x0020_Sector" ma:index="14" nillable="true" ma:displayName="Business Sector" ma:default="Banking" ma:format="Dropdown" ma:internalName="Business_x0020_Sector">
      <xsd:simpleType>
        <xsd:restriction base="dms:Choice">
          <xsd:enumeration value="Banking"/>
          <xsd:enumeration value="Insurance"/>
        </xsd:restriction>
      </xsd:simpleType>
    </xsd:element>
    <xsd:element name="Client_x0020_Category" ma:index="15" ma:displayName="Client Category" ma:default="Central" ma:format="Dropdown" ma:internalName="Client_x0020_Category">
      <xsd:simpleType>
        <xsd:restriction base="dms:Choice">
          <xsd:enumeration value="Central"/>
          <xsd:enumeration value="Private/Asset Management"/>
        </xsd:restriction>
      </xsd:simpleType>
    </xsd:element>
    <xsd:element name="Area" ma:index="16" nillable="true" ma:displayName="Area" ma:default="Area 1" ma:format="Dropdown" ma:internalName="Area">
      <xsd:simpleType>
        <xsd:restriction base="dms:Choice">
          <xsd:enumeration value="Area 1"/>
          <xsd:enumeration value="Area 2"/>
        </xsd:restriction>
      </xsd:simpleType>
    </xsd:element>
    <xsd:element name="Functional_x0020_Area" ma:index="17" nillable="true" ma:displayName="Functional Area" ma:default="Functional Area 1" ma:format="Dropdown" ma:internalName="Functional_x0020_Area">
      <xsd:simpleType>
        <xsd:restriction base="dms:Choice">
          <xsd:enumeration value="Functional Area 1"/>
          <xsd:enumeration value="Functional Area 2"/>
          <xsd:enumeration value="Functional Area 3"/>
        </xsd:restriction>
      </xsd:simpleType>
    </xsd:element>
    <xsd:element name="Description0" ma:index="18" nillable="true" ma:displayName="Description" ma:internalName="Description0">
      <xsd:simpleType>
        <xsd:restriction base="dms:Note">
          <xsd:maxLength value="255"/>
        </xsd:restriction>
      </xsd:simpleType>
    </xsd:element>
    <xsd:element name="Plattform_x0020__x0026__x0020_tools" ma:index="19" nillable="true" ma:displayName="Plattform &amp; tools" ma:internalName="Plattform_x0020__x0026__x0020_tools">
      <xsd:simpleType>
        <xsd:restriction base="dms:Note">
          <xsd:maxLength value="255"/>
        </xsd:restriction>
      </xsd:simpleType>
    </xsd:element>
    <xsd:element name="Author_x0020__x002f__x0020_Contact" ma:index="20" nillable="true" ma:displayName="Author / Contact" ma:list="UserInfo" ma:SharePointGroup="0" ma:internalName="Author_x0020__x002f__x0020_Contact"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Country" ma:index="21" nillable="true" ma:displayName="Client Country" ma:default="Germany" ma:format="Dropdown" ma:internalName="Client_x0020_Country">
      <xsd:simpleType>
        <xsd:restriction base="dms:Choice">
          <xsd:enumeration value="Afghanistan"/>
          <xsd:enumeration value="Albania"/>
          <xsd:enumeration value="Algeria"/>
          <xsd:enumeration value="Andorra"/>
          <xsd:enumeration value="Angola"/>
          <xsd:enumeration value="Antigua &amp; Deps"/>
          <xsd:enumeration value="Argentina"/>
          <xsd:enumeration value="Armenia"/>
          <xsd:enumeration value="Australia"/>
          <xsd:enumeration value="Austria"/>
          <xsd:enumeration value="Azerbaijan"/>
          <xsd:enumeration value="Bahamas"/>
          <xsd:enumeration value="Bahrain"/>
          <xsd:enumeration value="Bangladesh"/>
          <xsd:enumeration value="Barbados"/>
          <xsd:enumeration value="Belarus"/>
          <xsd:enumeration value="Belgium"/>
          <xsd:enumeration value="Belize"/>
          <xsd:enumeration value="Benin"/>
          <xsd:enumeration value="Bhutan"/>
          <xsd:enumeration value="Bolivia"/>
          <xsd:enumeration value="Bosnia Herzegovina"/>
          <xsd:enumeration value="Botswana"/>
          <xsd:enumeration value="Brazil"/>
          <xsd:enumeration value="Brunei"/>
          <xsd:enumeration value="Bulgaria"/>
          <xsd:enumeration value="Burkina"/>
          <xsd:enumeration value="Burundi"/>
          <xsd:enumeration value="Cambodia"/>
          <xsd:enumeration value="Cameroon"/>
          <xsd:enumeration value="Canada"/>
          <xsd:enumeration value="Cape Verde"/>
          <xsd:enumeration value="Central African Rep"/>
          <xsd:enumeration value="Chad"/>
          <xsd:enumeration value="Chile"/>
          <xsd:enumeration value="China"/>
          <xsd:enumeration value="Colombia"/>
          <xsd:enumeration value="Comoros"/>
          <xsd:enumeration value="Congo"/>
          <xsd:enumeration value="Congo {Democratic Rep}"/>
          <xsd:enumeration value="Costa Rica"/>
          <xsd:enumeration value="Croatia"/>
          <xsd:enumeration value="Cuba"/>
          <xsd:enumeration value="Cyprus"/>
          <xsd:enumeration value="Czech Republic"/>
          <xsd:enumeration value="Denmark"/>
          <xsd:enumeration value="Djibouti"/>
          <xsd:enumeration value="Dominica"/>
          <xsd:enumeration value="Dominican Republic"/>
          <xsd:enumeration value="East Timor"/>
          <xsd:enumeration value="Ecuador"/>
          <xsd:enumeration value="Egypt"/>
          <xsd:enumeration value="El Salvador"/>
          <xsd:enumeration value="Equatorial Guinea"/>
          <xsd:enumeration value="Eritrea"/>
          <xsd:enumeration value="Estonia"/>
          <xsd:enumeration value="Ethiopia"/>
          <xsd:enumeration value="Fiji"/>
          <xsd:enumeration value="Finland"/>
          <xsd:enumeration value="France"/>
          <xsd:enumeration value="Gabon"/>
          <xsd:enumeration value="Gambia"/>
          <xsd:enumeration value="Georgia"/>
          <xsd:enumeration value="Germany"/>
          <xsd:enumeration value="Ghana"/>
          <xsd:enumeration value="Greece"/>
          <xsd:enumeration value="Grenada"/>
          <xsd:enumeration value="Guatemala"/>
          <xsd:enumeration value="Guinea"/>
          <xsd:enumeration value="Guinea-Bissau"/>
          <xsd:enumeration value="Guyana"/>
          <xsd:enumeration value="Haiti"/>
          <xsd:enumeration value="Honduras"/>
          <xsd:enumeration value="Hungary"/>
          <xsd:enumeration value="Iceland"/>
          <xsd:enumeration value="India"/>
          <xsd:enumeration value="Indonesia"/>
          <xsd:enumeration value="Iran"/>
          <xsd:enumeration value="Iraq"/>
          <xsd:enumeration value="Ireland {Republic}"/>
          <xsd:enumeration value="Israel"/>
          <xsd:enumeration value="Italy"/>
          <xsd:enumeration value="Ivory Coast"/>
          <xsd:enumeration value="Jamaica"/>
          <xsd:enumeration value="Japan"/>
          <xsd:enumeration value="Jordan"/>
          <xsd:enumeration value="Kazakhstan"/>
          <xsd:enumeration value="Kenya"/>
          <xsd:enumeration value="Kiribati"/>
          <xsd:enumeration value="Korea North"/>
          <xsd:enumeration value="Korea South"/>
          <xsd:enumeration value="Kosovo"/>
          <xsd:enumeration value="Kuwait"/>
          <xsd:enumeration value="Kyrgyzstan"/>
          <xsd:enumeration value="Laos"/>
          <xsd:enumeration value="Latvia"/>
          <xsd:enumeration value="Lebanon"/>
          <xsd:enumeration value="Lesotho"/>
          <xsd:enumeration value="Liberia"/>
          <xsd:enumeration value="Libya"/>
          <xsd:enumeration value="Liechtenstein"/>
          <xsd:enumeration value="Lithuania"/>
          <xsd:enumeration value="Luxembourg"/>
          <xsd:enumeration value="Macedonia"/>
          <xsd:enumeration value="Madagascar"/>
          <xsd:enumeration value="Malawi"/>
          <xsd:enumeration value="Malaysia"/>
          <xsd:enumeration value="Maldives"/>
          <xsd:enumeration value="Mali"/>
          <xsd:enumeration value="Malta"/>
          <xsd:enumeration value="Marshall Islands"/>
          <xsd:enumeration value="Mauritania"/>
          <xsd:enumeration value="Mauritius"/>
          <xsd:enumeration value="Mexico"/>
          <xsd:enumeration value="Micronesia"/>
          <xsd:enumeration value="Moldova"/>
          <xsd:enumeration value="Monaco"/>
          <xsd:enumeration value="Mongolia"/>
          <xsd:enumeration value="Montenegro"/>
          <xsd:enumeration value="Morocco"/>
          <xsd:enumeration value="Mozambique"/>
          <xsd:enumeration value="Myanmar, {Burma}"/>
          <xsd:enumeration value="Namibia"/>
          <xsd:enumeration value="Nauru"/>
          <xsd:enumeration value="Nepal"/>
          <xsd:enumeration value="Netherlands"/>
          <xsd:enumeration value="New Zealand"/>
          <xsd:enumeration value="Nicaragua"/>
          <xsd:enumeration value="Niger"/>
          <xsd:enumeration value="Nigeria"/>
          <xsd:enumeration value="Norway"/>
          <xsd:enumeration value="Oman"/>
          <xsd:enumeration value="Pakistan"/>
          <xsd:enumeration value="Palau"/>
          <xsd:enumeration value="Panama"/>
          <xsd:enumeration value="Papua New Guinea"/>
          <xsd:enumeration value="Paraguay"/>
          <xsd:enumeration value="Peru"/>
          <xsd:enumeration value="Philippines"/>
          <xsd:enumeration value="Poland"/>
          <xsd:enumeration value="Portugal"/>
          <xsd:enumeration value="Qatar"/>
          <xsd:enumeration value="Romania"/>
          <xsd:enumeration value="Russian Federation"/>
          <xsd:enumeration value="Rwanda"/>
          <xsd:enumeration value="St Kitts &amp; Nevis"/>
          <xsd:enumeration value="St Lucia"/>
          <xsd:enumeration value="Saint Vincent &amp; the Grenadines"/>
          <xsd:enumeration value="Samoa"/>
          <xsd:enumeration value="San Marino"/>
          <xsd:enumeration value="Sao Tome &amp; Principe"/>
          <xsd:enumeration value="Saudi Arabia"/>
          <xsd:enumeration value="Senegal"/>
          <xsd:enumeration value="Serbia"/>
          <xsd:enumeration value="Seychelles"/>
          <xsd:enumeration value="Sierra Leone"/>
          <xsd:enumeration value="Singapore"/>
          <xsd:enumeration value="Slovakia"/>
          <xsd:enumeration value="Slovenia"/>
          <xsd:enumeration value="Solomon Islands"/>
          <xsd:enumeration value="Somalia"/>
          <xsd:enumeration value="South Africa"/>
          <xsd:enumeration value="Spain"/>
          <xsd:enumeration value="Sri Lanka"/>
          <xsd:enumeration value="Sudan"/>
          <xsd:enumeration value="Suriname"/>
          <xsd:enumeration value="Swaziland"/>
          <xsd:enumeration value="Sweden"/>
          <xsd:enumeration value="Switzerland"/>
          <xsd:enumeration value="Syria"/>
          <xsd:enumeration value="Taiwan"/>
          <xsd:enumeration value="Tajikistan"/>
          <xsd:enumeration value="Tanzania"/>
          <xsd:enumeration value="Thailand"/>
          <xsd:enumeration value="Togo"/>
          <xsd:enumeration value="Tonga"/>
          <xsd:enumeration value="Trinidad &amp; Tobago"/>
          <xsd:enumeration value="Tunisia"/>
          <xsd:enumeration value="Turkey"/>
          <xsd:enumeration value="Turkmenistan"/>
          <xsd:enumeration value="Tuvalu"/>
          <xsd:enumeration value="Uganda"/>
          <xsd:enumeration value="Ukraine"/>
          <xsd:enumeration value="United Arab Emirates"/>
          <xsd:enumeration value="United Kingdom"/>
          <xsd:enumeration value="United States"/>
          <xsd:enumeration value="Uruguay"/>
          <xsd:enumeration value="Uzbekistan"/>
          <xsd:enumeration value="Vanuatu"/>
          <xsd:enumeration value="Vatican City"/>
          <xsd:enumeration value="Venezuela"/>
          <xsd:enumeration value="Vietnam"/>
          <xsd:enumeration value="Yemen"/>
          <xsd:enumeration value="Zambia"/>
          <xsd:enumeration value="Zimbabwe"/>
        </xsd:restriction>
      </xsd:simpleType>
    </xsd:element>
    <xsd:element name="Client_x0020_approval" ma:index="22" nillable="true" ma:displayName="Client approval" ma:default="No" ma:format="RadioButtons" ma:internalName="Client_x0020_approval">
      <xsd:simpleType>
        <xsd:restriction base="dms:Choice">
          <xsd:enumeration value="Yes"/>
          <xsd:enumeration value="No"/>
        </xsd:restriction>
      </xsd:simpleType>
    </xsd:element>
    <xsd:element name="Year" ma:index="23" nillable="true" ma:displayName="Year" ma:decimals="0" ma:internalName="Year">
      <xsd:simpleType>
        <xsd:restriction base="dms:Number">
          <xsd:maxInclusive value="2100"/>
          <xsd:minInclusive value="1986"/>
        </xsd:restriction>
      </xsd:simpleType>
    </xsd:element>
    <xsd:element name="Project_x0020_ID" ma:index="24" nillable="true" ma:displayName="Project ID" ma:internalName="Project_x0020_ID">
      <xsd:simpleType>
        <xsd:restriction base="dms:Text">
          <xsd:maxLength value="255"/>
        </xsd:restriction>
      </xsd:simpleType>
    </xsd:element>
    <xsd:element name="Project_x0020_size_x0020__x0028_resources_x0029_" ma:index="25" nillable="true" ma:displayName="Project size (resources)" ma:decimals="0" ma:internalName="Project_x0020_size_x0020__x0028_resources_x0029_">
      <xsd:simpleType>
        <xsd:restriction base="dms:Number"/>
      </xsd:simpleType>
    </xsd:element>
    <xsd:element name="Comments" ma:index="26" nillable="true" ma:displayName="Comments" ma:internalName="Comments">
      <xsd:simpleType>
        <xsd:restriction base="dms:Note">
          <xsd:maxLength value="255"/>
        </xsd:restriction>
      </xsd:simpleType>
    </xsd:element>
    <xsd:element name="Methods_x0020_and_x0020_standards" ma:index="27" nillable="true" ma:displayName="Methods and standards" ma:internalName="Methods_x0020_and_x0020_standard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27178e8-9586-4f49-8e7b-77af9c2fb085"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27178e8-9586-4f49-8e7b-77af9c2fb085">CVD5QAC74SYH-2-13943</_dlc_DocId>
    <_dlc_DocIdUrl xmlns="727178e8-9586-4f49-8e7b-77af9c2fb085">
      <Url>https://share.gft.com/sites/Corporate-Marketing/_layouts/DocIdRedir.aspx?ID=CVD5QAC74SYH-2-13943</Url>
      <Description>CVD5QAC74SYH-2-13943</Description>
    </_dlc_DocIdUrl>
    <Functional_x0020_Area xmlns="e44e039f-c551-4112-981c-456f1b630ef1">Functional Area 1</Functional_x0020_Area>
    <Reference_x0020_Title xmlns="e44e039f-c551-4112-981c-456f1b630ef1">GFT BigData Workshop</Reference_x0020_Title>
    <Area xmlns="e44e039f-c551-4112-981c-456f1b630ef1">Area 1</Area>
    <Project_x0020_size_x0020__x0028_resources_x0029_ xmlns="e44e039f-c551-4112-981c-456f1b630ef1" xsi:nil="true"/>
    <Comments xmlns="e44e039f-c551-4112-981c-456f1b630ef1" xsi:nil="true"/>
    <Business_x0020_Sector xmlns="e44e039f-c551-4112-981c-456f1b630ef1">Banking</Business_x0020_Sector>
    <Client_x0020_Category xmlns="e44e039f-c551-4112-981c-456f1b630ef1">Central</Client_x0020_Category>
    <Methods_x0020_and_x0020_standards xmlns="e44e039f-c551-4112-981c-456f1b630ef1" xsi:nil="true"/>
    <Responsible xmlns="e44e039f-c551-4112-981c-456f1b630ef1">GFT Brasil</Responsible>
    <Client_x0020_Name xmlns="e44e039f-c551-4112-981c-456f1b630ef1">GFT</Client_x0020_Name>
    <Client_x0020_approval xmlns="e44e039f-c551-4112-981c-456f1b630ef1">No</Client_x0020_approval>
    <Plattform_x0020__x0026__x0020_tools xmlns="e44e039f-c551-4112-981c-456f1b630ef1">BigData, Analytics &amp; NoSQL</Plattform_x0020__x0026__x0020_tools>
    <Project_x0020_ID xmlns="e44e039f-c551-4112-981c-456f1b630ef1" xsi:nil="true"/>
    <Description0 xmlns="e44e039f-c551-4112-981c-456f1b630ef1">Keynote Presentation</Description0>
    <Author_x0020__x002f__x0020_Contact xmlns="e44e039f-c551-4112-981c-456f1b630ef1">
      <UserInfo>
        <DisplayName/>
        <AccountId xsi:nil="true"/>
        <AccountType/>
      </UserInfo>
    </Author_x0020__x002f__x0020_Contact>
    <Client_x0020_Country xmlns="e44e039f-c551-4112-981c-456f1b630ef1">Brazil</Client_x0020_Country>
    <Year xmlns="e44e039f-c551-4112-981c-456f1b630ef1">2017</Year>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CA1130-EAC1-4116-82E4-DF5A51FE3A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4e039f-c551-4112-981c-456f1b630ef1"/>
    <ds:schemaRef ds:uri="727178e8-9586-4f49-8e7b-77af9c2f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F3EA8F-EBA0-438A-80BD-6A96E2E10054}">
  <ds:schemaRefs>
    <ds:schemaRef ds:uri="http://schemas.microsoft.com/sharepoint/events"/>
  </ds:schemaRefs>
</ds:datastoreItem>
</file>

<file path=customXml/itemProps3.xml><?xml version="1.0" encoding="utf-8"?>
<ds:datastoreItem xmlns:ds="http://schemas.openxmlformats.org/officeDocument/2006/customXml" ds:itemID="{7445AAF4-B73F-4E3A-B9D2-4DDAE0F1BE8A}">
  <ds:schemaRefs>
    <ds:schemaRef ds:uri="http://schemas.microsoft.com/office/2006/documentManagement/types"/>
    <ds:schemaRef ds:uri="http://purl.org/dc/terms/"/>
    <ds:schemaRef ds:uri="http://schemas.openxmlformats.org/package/2006/metadata/core-properties"/>
    <ds:schemaRef ds:uri="727178e8-9586-4f49-8e7b-77af9c2fb085"/>
    <ds:schemaRef ds:uri="http://purl.org/dc/dcmitype/"/>
    <ds:schemaRef ds:uri="http://schemas.microsoft.com/office/infopath/2007/PartnerControls"/>
    <ds:schemaRef ds:uri="http://purl.org/dc/elements/1.1/"/>
    <ds:schemaRef ds:uri="http://schemas.microsoft.com/office/2006/metadata/properties"/>
    <ds:schemaRef ds:uri="e44e039f-c551-4112-981c-456f1b630ef1"/>
    <ds:schemaRef ds:uri="http://www.w3.org/XML/1998/namespace"/>
  </ds:schemaRefs>
</ds:datastoreItem>
</file>

<file path=customXml/itemProps4.xml><?xml version="1.0" encoding="utf-8"?>
<ds:datastoreItem xmlns:ds="http://schemas.openxmlformats.org/officeDocument/2006/customXml" ds:itemID="{9217953E-6BB7-40C6-9A84-608D0A8D65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GFT_Master_Template</Template>
  <TotalTime>18908</TotalTime>
  <Words>635</Words>
  <Application>Microsoft Office PowerPoint</Application>
  <PresentationFormat>On-screen Show (16:9)</PresentationFormat>
  <Paragraphs>270</Paragraphs>
  <Slides>30</Slides>
  <Notes>14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MS PGothic</vt:lpstr>
      <vt:lpstr>Arial</vt:lpstr>
      <vt:lpstr>Calibri</vt:lpstr>
      <vt:lpstr>Wingdings</vt:lpstr>
      <vt:lpstr>GFT_Master_Template</vt:lpstr>
      <vt:lpstr>think-cell Folie</vt:lpstr>
      <vt:lpstr>Escolha de Ferramentas em Projetos Big Data</vt:lpstr>
      <vt:lpstr>Whoami - Fernando Forenza</vt:lpstr>
      <vt:lpstr>PowerPoint Presentation</vt:lpstr>
      <vt:lpstr>Hadoop</vt:lpstr>
      <vt:lpstr>HDFS</vt:lpstr>
      <vt:lpstr>Yarn</vt:lpstr>
      <vt:lpstr>Map Reduce</vt:lpstr>
      <vt:lpstr>Hadoop e outros animais</vt:lpstr>
      <vt:lpstr>Grandes Players</vt:lpstr>
      <vt:lpstr>Ferramentas comuns e mais de uma distribuição Hadoop - ASF</vt:lpstr>
      <vt:lpstr>Outros projetos ASF e Não ASF</vt:lpstr>
      <vt:lpstr>Amazon S3</vt:lpstr>
      <vt:lpstr>Escolhendo as ferramentas</vt:lpstr>
      <vt:lpstr>Distribuições</vt:lpstr>
      <vt:lpstr>HortonWorks - HDP</vt:lpstr>
      <vt:lpstr>IBM – 17 projetos em comum com HDP</vt:lpstr>
      <vt:lpstr>Cloudera – 15 projetos em comum com HDP</vt:lpstr>
      <vt:lpstr>Distanciamento entre distribuições</vt:lpstr>
      <vt:lpstr>Convergência </vt:lpstr>
      <vt:lpstr>Plataformas de dados</vt:lpstr>
      <vt:lpstr>Plataformas de dados</vt:lpstr>
      <vt:lpstr>Convergência</vt:lpstr>
      <vt:lpstr>Foco no caso de uso</vt:lpstr>
      <vt:lpstr>Hadoop para engenharia de dados</vt:lpstr>
      <vt:lpstr>Hadoop para pesquisas</vt:lpstr>
      <vt:lpstr>Hadoop para aplicações operacionais</vt:lpstr>
      <vt:lpstr>Hadoop para processamento de Stream </vt:lpstr>
      <vt:lpstr>Quimera</vt:lpstr>
      <vt:lpstr>Dúvidas</vt:lpstr>
      <vt:lpstr>PowerPoint Presentation</vt:lpstr>
    </vt:vector>
  </TitlesOfParts>
  <Company>GFT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 &amp; NoSQL</dc:title>
  <dc:creator>Reded Tinoco, Bruno Cristiano</dc:creator>
  <cp:lastModifiedBy>Forenza, Fernando</cp:lastModifiedBy>
  <cp:revision>221</cp:revision>
  <dcterms:created xsi:type="dcterms:W3CDTF">2017-01-04T13:28:12Z</dcterms:created>
  <dcterms:modified xsi:type="dcterms:W3CDTF">2017-01-29T20:14:47Z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601cc075-5f61-4a97-89fb-fd38c2b87e4a</vt:lpwstr>
  </property>
  <property fmtid="{D5CDD505-2E9C-101B-9397-08002B2CF9AE}" pid="3" name="ContentTypeId">
    <vt:lpwstr>0x010100793B9935CA02AD4F90F0A0FD564FDD82</vt:lpwstr>
  </property>
</Properties>
</file>